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9"/>
  </p:notesMasterIdLst>
  <p:sldIdLst>
    <p:sldId id="256" r:id="rId5"/>
    <p:sldId id="257" r:id="rId6"/>
    <p:sldId id="258" r:id="rId7"/>
    <p:sldId id="259" r:id="rId8"/>
    <p:sldId id="274" r:id="rId9"/>
    <p:sldId id="275" r:id="rId10"/>
    <p:sldId id="265" r:id="rId11"/>
    <p:sldId id="269" r:id="rId12"/>
    <p:sldId id="277" r:id="rId13"/>
    <p:sldId id="266" r:id="rId14"/>
    <p:sldId id="271" r:id="rId15"/>
    <p:sldId id="272" r:id="rId16"/>
    <p:sldId id="276" r:id="rId17"/>
    <p:sldId id="263" r:id="rId18"/>
    <p:sldId id="261" r:id="rId19"/>
    <p:sldId id="278" r:id="rId20"/>
    <p:sldId id="279" r:id="rId21"/>
    <p:sldId id="280" r:id="rId22"/>
    <p:sldId id="281" r:id="rId23"/>
    <p:sldId id="282" r:id="rId24"/>
    <p:sldId id="283" r:id="rId25"/>
    <p:sldId id="284" r:id="rId26"/>
    <p:sldId id="285" r:id="rId27"/>
    <p:sldId id="273"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3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816" autoAdjust="0"/>
    <p:restoredTop sz="73736" autoAdjust="0"/>
  </p:normalViewPr>
  <p:slideViewPr>
    <p:cSldViewPr snapToGrid="0">
      <p:cViewPr varScale="1">
        <p:scale>
          <a:sx n="39" d="100"/>
          <a:sy n="39" d="100"/>
        </p:scale>
        <p:origin x="86" y="43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6BAEC6-DE34-467B-880A-3272E94DD09E}" type="datetimeFigureOut">
              <a:rPr lang="en-GB" smtClean="0"/>
              <a:t>04/02/2021</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3F82C3-6D33-4EA7-B71D-B5615AC250C7}" type="slidenum">
              <a:rPr lang="en-GB" smtClean="0"/>
              <a:t>‹#›</a:t>
            </a:fld>
            <a:endParaRPr lang="en-GB" dirty="0"/>
          </a:p>
        </p:txBody>
      </p:sp>
    </p:spTree>
    <p:extLst>
      <p:ext uri="{BB962C8B-B14F-4D97-AF65-F5344CB8AC3E}">
        <p14:creationId xmlns:p14="http://schemas.microsoft.com/office/powerpoint/2010/main" val="26088799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today’s training session is designed to provide invigilators with the tools and knowledge needed to successfully invigilate FireQual e-Assessments. </a:t>
            </a:r>
          </a:p>
        </p:txBody>
      </p:sp>
      <p:sp>
        <p:nvSpPr>
          <p:cNvPr id="4" name="Slide Number Placeholder 3"/>
          <p:cNvSpPr>
            <a:spLocks noGrp="1"/>
          </p:cNvSpPr>
          <p:nvPr>
            <p:ph type="sldNum" sz="quarter" idx="5"/>
          </p:nvPr>
        </p:nvSpPr>
        <p:spPr/>
        <p:txBody>
          <a:bodyPr/>
          <a:lstStyle/>
          <a:p>
            <a:fld id="{293F82C3-6D33-4EA7-B71D-B5615AC250C7}" type="slidenum">
              <a:rPr lang="en-GB" smtClean="0"/>
              <a:t>1</a:t>
            </a:fld>
            <a:endParaRPr lang="en-GB" dirty="0"/>
          </a:p>
        </p:txBody>
      </p:sp>
    </p:spTree>
    <p:extLst>
      <p:ext uri="{BB962C8B-B14F-4D97-AF65-F5344CB8AC3E}">
        <p14:creationId xmlns:p14="http://schemas.microsoft.com/office/powerpoint/2010/main" val="26848608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Talk through the details as listed</a:t>
            </a:r>
            <a:endParaRPr lang="en-GB" dirty="0"/>
          </a:p>
          <a:p>
            <a:endParaRPr lang="en-GB" dirty="0"/>
          </a:p>
        </p:txBody>
      </p:sp>
      <p:sp>
        <p:nvSpPr>
          <p:cNvPr id="4" name="Slide Number Placeholder 3"/>
          <p:cNvSpPr>
            <a:spLocks noGrp="1"/>
          </p:cNvSpPr>
          <p:nvPr>
            <p:ph type="sldNum" sz="quarter" idx="5"/>
          </p:nvPr>
        </p:nvSpPr>
        <p:spPr/>
        <p:txBody>
          <a:bodyPr/>
          <a:lstStyle/>
          <a:p>
            <a:fld id="{293F82C3-6D33-4EA7-B71D-B5615AC250C7}" type="slidenum">
              <a:rPr lang="en-GB" smtClean="0"/>
              <a:t>10</a:t>
            </a:fld>
            <a:endParaRPr lang="en-GB" dirty="0"/>
          </a:p>
        </p:txBody>
      </p:sp>
    </p:spTree>
    <p:extLst>
      <p:ext uri="{BB962C8B-B14F-4D97-AF65-F5344CB8AC3E}">
        <p14:creationId xmlns:p14="http://schemas.microsoft.com/office/powerpoint/2010/main" val="38435712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t>Reasonable adjustments are applied for prior to the e-Assessment and, where granted, will have a description of what has been authorised provided by FireQual.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t>It is important that the invigilator implements the adjustment as described as any variation could invalidate the e-Assessment and cause disadvantage to the candidate as they will have to retake at a later date.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t>The range of adjustments includes, for example, extra time, reader, scribe, enlarged papers, supervised rest break, use of word processor. </a:t>
            </a:r>
          </a:p>
        </p:txBody>
      </p:sp>
      <p:sp>
        <p:nvSpPr>
          <p:cNvPr id="4" name="Slide Number Placeholder 3"/>
          <p:cNvSpPr>
            <a:spLocks noGrp="1"/>
          </p:cNvSpPr>
          <p:nvPr>
            <p:ph type="sldNum" sz="quarter" idx="5"/>
          </p:nvPr>
        </p:nvSpPr>
        <p:spPr/>
        <p:txBody>
          <a:bodyPr/>
          <a:lstStyle/>
          <a:p>
            <a:fld id="{293F82C3-6D33-4EA7-B71D-B5615AC250C7}" type="slidenum">
              <a:rPr lang="en-GB" smtClean="0"/>
              <a:t>11</a:t>
            </a:fld>
            <a:endParaRPr lang="en-GB" dirty="0"/>
          </a:p>
        </p:txBody>
      </p:sp>
    </p:spTree>
    <p:extLst>
      <p:ext uri="{BB962C8B-B14F-4D97-AF65-F5344CB8AC3E}">
        <p14:creationId xmlns:p14="http://schemas.microsoft.com/office/powerpoint/2010/main" val="18373242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Special considerations are applied for once the e-Assessment has taken place and are awarded when the performance of a candidate is impacted by circumstances beyond their control. It can lead to the alteration of results or granting a re-sit.</a:t>
            </a:r>
          </a:p>
          <a:p>
            <a:endParaRPr lang="en-US" dirty="0"/>
          </a:p>
          <a:p>
            <a:r>
              <a:rPr lang="en-US" dirty="0"/>
              <a:t>As an indicative result is provided immediately on completion, it is important that the Centre notifies FireQual immediately that a submission for a special consideration will be made. The submission should be within 2 days of the e-Assessment taking place. </a:t>
            </a:r>
          </a:p>
          <a:p>
            <a:endParaRPr lang="en-US" dirty="0"/>
          </a:p>
          <a:p>
            <a:r>
              <a:rPr lang="en-GB" dirty="0"/>
              <a:t>Once received, FireQual will review the submission and the provisional result issued to see if any action is required. </a:t>
            </a:r>
          </a:p>
          <a:p>
            <a:endParaRPr lang="en-GB" dirty="0"/>
          </a:p>
          <a:p>
            <a:r>
              <a:rPr lang="en-GB" dirty="0"/>
              <a:t>It is important to read the Reasonable Adjustment and Special Consideration policy the process is fully understood including those situations where an application can be made. </a:t>
            </a:r>
          </a:p>
        </p:txBody>
      </p:sp>
      <p:sp>
        <p:nvSpPr>
          <p:cNvPr id="4" name="Slide Number Placeholder 3"/>
          <p:cNvSpPr>
            <a:spLocks noGrp="1"/>
          </p:cNvSpPr>
          <p:nvPr>
            <p:ph type="sldNum" sz="quarter" idx="5"/>
          </p:nvPr>
        </p:nvSpPr>
        <p:spPr/>
        <p:txBody>
          <a:bodyPr/>
          <a:lstStyle/>
          <a:p>
            <a:fld id="{293F82C3-6D33-4EA7-B71D-B5615AC250C7}" type="slidenum">
              <a:rPr lang="en-GB" smtClean="0"/>
              <a:t>12</a:t>
            </a:fld>
            <a:endParaRPr lang="en-GB" dirty="0"/>
          </a:p>
        </p:txBody>
      </p:sp>
    </p:spTree>
    <p:extLst>
      <p:ext uri="{BB962C8B-B14F-4D97-AF65-F5344CB8AC3E}">
        <p14:creationId xmlns:p14="http://schemas.microsoft.com/office/powerpoint/2010/main" val="26248035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GB" altLang="en-US" dirty="0"/>
              <a:t>Action to be taken in the event of malpractice - minimise disruption, be decisive, record candidate number and the time of the incident and report it to the responsible person within the Centre at the end of the e-Assessment. Notification to FireQual should be made immediately following the requirements of the e-Assessment and Maladministration and Malpractice policies.</a:t>
            </a:r>
          </a:p>
          <a:p>
            <a:endParaRPr lang="en-GB" dirty="0"/>
          </a:p>
        </p:txBody>
      </p:sp>
      <p:sp>
        <p:nvSpPr>
          <p:cNvPr id="4" name="Slide Number Placeholder 3"/>
          <p:cNvSpPr>
            <a:spLocks noGrp="1"/>
          </p:cNvSpPr>
          <p:nvPr>
            <p:ph type="sldNum" sz="quarter" idx="5"/>
          </p:nvPr>
        </p:nvSpPr>
        <p:spPr/>
        <p:txBody>
          <a:bodyPr/>
          <a:lstStyle/>
          <a:p>
            <a:fld id="{293F82C3-6D33-4EA7-B71D-B5615AC250C7}" type="slidenum">
              <a:rPr lang="en-GB" smtClean="0"/>
              <a:t>13</a:t>
            </a:fld>
            <a:endParaRPr lang="en-GB" dirty="0"/>
          </a:p>
        </p:txBody>
      </p:sp>
    </p:spTree>
    <p:extLst>
      <p:ext uri="{BB962C8B-B14F-4D97-AF65-F5344CB8AC3E}">
        <p14:creationId xmlns:p14="http://schemas.microsoft.com/office/powerpoint/2010/main" val="37884725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some examples of the types of items that are prohibited within the e-Assessment. </a:t>
            </a:r>
          </a:p>
          <a:p>
            <a:endParaRPr lang="en-US" dirty="0"/>
          </a:p>
          <a:p>
            <a:r>
              <a:rPr lang="en-US" dirty="0"/>
              <a:t>Food and drink is at the discretion of the Centre but containers must be free from labels if they are taken into the e-Assessment room.</a:t>
            </a:r>
            <a:endParaRPr lang="en-GB" dirty="0"/>
          </a:p>
        </p:txBody>
      </p:sp>
      <p:sp>
        <p:nvSpPr>
          <p:cNvPr id="4" name="Slide Number Placeholder 3"/>
          <p:cNvSpPr>
            <a:spLocks noGrp="1"/>
          </p:cNvSpPr>
          <p:nvPr>
            <p:ph type="sldNum" sz="quarter" idx="5"/>
          </p:nvPr>
        </p:nvSpPr>
        <p:spPr/>
        <p:txBody>
          <a:bodyPr/>
          <a:lstStyle/>
          <a:p>
            <a:fld id="{293F82C3-6D33-4EA7-B71D-B5615AC250C7}" type="slidenum">
              <a:rPr lang="en-GB" smtClean="0"/>
              <a:t>14</a:t>
            </a:fld>
            <a:endParaRPr lang="en-GB" dirty="0"/>
          </a:p>
        </p:txBody>
      </p:sp>
    </p:spTree>
    <p:extLst>
      <p:ext uri="{BB962C8B-B14F-4D97-AF65-F5344CB8AC3E}">
        <p14:creationId xmlns:p14="http://schemas.microsoft.com/office/powerpoint/2010/main" val="3617570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through details as listed</a:t>
            </a:r>
            <a:endParaRPr lang="en-GB" dirty="0"/>
          </a:p>
        </p:txBody>
      </p:sp>
      <p:sp>
        <p:nvSpPr>
          <p:cNvPr id="4" name="Slide Number Placeholder 3"/>
          <p:cNvSpPr>
            <a:spLocks noGrp="1"/>
          </p:cNvSpPr>
          <p:nvPr>
            <p:ph type="sldNum" sz="quarter" idx="5"/>
          </p:nvPr>
        </p:nvSpPr>
        <p:spPr/>
        <p:txBody>
          <a:bodyPr/>
          <a:lstStyle/>
          <a:p>
            <a:fld id="{293F82C3-6D33-4EA7-B71D-B5615AC250C7}" type="slidenum">
              <a:rPr lang="en-GB" smtClean="0"/>
              <a:t>15</a:t>
            </a:fld>
            <a:endParaRPr lang="en-GB" dirty="0"/>
          </a:p>
        </p:txBody>
      </p:sp>
    </p:spTree>
    <p:extLst>
      <p:ext uri="{BB962C8B-B14F-4D97-AF65-F5344CB8AC3E}">
        <p14:creationId xmlns:p14="http://schemas.microsoft.com/office/powerpoint/2010/main" val="17922136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through details as listed</a:t>
            </a:r>
            <a:endParaRPr lang="en-GB" dirty="0"/>
          </a:p>
        </p:txBody>
      </p:sp>
      <p:sp>
        <p:nvSpPr>
          <p:cNvPr id="4" name="Slide Number Placeholder 3"/>
          <p:cNvSpPr>
            <a:spLocks noGrp="1"/>
          </p:cNvSpPr>
          <p:nvPr>
            <p:ph type="sldNum" sz="quarter" idx="5"/>
          </p:nvPr>
        </p:nvSpPr>
        <p:spPr/>
        <p:txBody>
          <a:bodyPr/>
          <a:lstStyle/>
          <a:p>
            <a:fld id="{293F82C3-6D33-4EA7-B71D-B5615AC250C7}" type="slidenum">
              <a:rPr lang="en-GB" smtClean="0"/>
              <a:t>16</a:t>
            </a:fld>
            <a:endParaRPr lang="en-GB" dirty="0"/>
          </a:p>
        </p:txBody>
      </p:sp>
    </p:spTree>
    <p:extLst>
      <p:ext uri="{BB962C8B-B14F-4D97-AF65-F5344CB8AC3E}">
        <p14:creationId xmlns:p14="http://schemas.microsoft.com/office/powerpoint/2010/main" val="31331338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through details as listed</a:t>
            </a:r>
            <a:endParaRPr lang="en-GB" dirty="0"/>
          </a:p>
        </p:txBody>
      </p:sp>
      <p:sp>
        <p:nvSpPr>
          <p:cNvPr id="4" name="Slide Number Placeholder 3"/>
          <p:cNvSpPr>
            <a:spLocks noGrp="1"/>
          </p:cNvSpPr>
          <p:nvPr>
            <p:ph type="sldNum" sz="quarter" idx="5"/>
          </p:nvPr>
        </p:nvSpPr>
        <p:spPr/>
        <p:txBody>
          <a:bodyPr/>
          <a:lstStyle/>
          <a:p>
            <a:fld id="{293F82C3-6D33-4EA7-B71D-B5615AC250C7}" type="slidenum">
              <a:rPr lang="en-GB" smtClean="0"/>
              <a:t>17</a:t>
            </a:fld>
            <a:endParaRPr lang="en-GB" dirty="0"/>
          </a:p>
        </p:txBody>
      </p:sp>
    </p:spTree>
    <p:extLst>
      <p:ext uri="{BB962C8B-B14F-4D97-AF65-F5344CB8AC3E}">
        <p14:creationId xmlns:p14="http://schemas.microsoft.com/office/powerpoint/2010/main" val="36636845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through details as listed</a:t>
            </a:r>
            <a:endParaRPr lang="en-GB" dirty="0"/>
          </a:p>
        </p:txBody>
      </p:sp>
      <p:sp>
        <p:nvSpPr>
          <p:cNvPr id="4" name="Slide Number Placeholder 3"/>
          <p:cNvSpPr>
            <a:spLocks noGrp="1"/>
          </p:cNvSpPr>
          <p:nvPr>
            <p:ph type="sldNum" sz="quarter" idx="5"/>
          </p:nvPr>
        </p:nvSpPr>
        <p:spPr/>
        <p:txBody>
          <a:bodyPr/>
          <a:lstStyle/>
          <a:p>
            <a:fld id="{293F82C3-6D33-4EA7-B71D-B5615AC250C7}" type="slidenum">
              <a:rPr lang="en-GB" smtClean="0"/>
              <a:t>18</a:t>
            </a:fld>
            <a:endParaRPr lang="en-GB" dirty="0"/>
          </a:p>
        </p:txBody>
      </p:sp>
    </p:spTree>
    <p:extLst>
      <p:ext uri="{BB962C8B-B14F-4D97-AF65-F5344CB8AC3E}">
        <p14:creationId xmlns:p14="http://schemas.microsoft.com/office/powerpoint/2010/main" val="13306052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through details as listed</a:t>
            </a:r>
            <a:endParaRPr lang="en-GB" dirty="0"/>
          </a:p>
        </p:txBody>
      </p:sp>
      <p:sp>
        <p:nvSpPr>
          <p:cNvPr id="4" name="Slide Number Placeholder 3"/>
          <p:cNvSpPr>
            <a:spLocks noGrp="1"/>
          </p:cNvSpPr>
          <p:nvPr>
            <p:ph type="sldNum" sz="quarter" idx="5"/>
          </p:nvPr>
        </p:nvSpPr>
        <p:spPr/>
        <p:txBody>
          <a:bodyPr/>
          <a:lstStyle/>
          <a:p>
            <a:fld id="{293F82C3-6D33-4EA7-B71D-B5615AC250C7}" type="slidenum">
              <a:rPr lang="en-GB" smtClean="0"/>
              <a:t>19</a:t>
            </a:fld>
            <a:endParaRPr lang="en-GB" dirty="0"/>
          </a:p>
        </p:txBody>
      </p:sp>
    </p:spTree>
    <p:extLst>
      <p:ext uri="{BB962C8B-B14F-4D97-AF65-F5344CB8AC3E}">
        <p14:creationId xmlns:p14="http://schemas.microsoft.com/office/powerpoint/2010/main" val="11487636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this training we will cover what an invigilator is, what the main duties are, setting up and conducting e-Assessments, managing the conduct of e-Assessments, dealing with unplanned situations and how to apply reasonable adjustments and special considerations. </a:t>
            </a:r>
            <a:endParaRPr lang="en-GB" dirty="0"/>
          </a:p>
        </p:txBody>
      </p:sp>
      <p:sp>
        <p:nvSpPr>
          <p:cNvPr id="4" name="Slide Number Placeholder 3"/>
          <p:cNvSpPr>
            <a:spLocks noGrp="1"/>
          </p:cNvSpPr>
          <p:nvPr>
            <p:ph type="sldNum" sz="quarter" idx="5"/>
          </p:nvPr>
        </p:nvSpPr>
        <p:spPr/>
        <p:txBody>
          <a:bodyPr/>
          <a:lstStyle/>
          <a:p>
            <a:fld id="{293F82C3-6D33-4EA7-B71D-B5615AC250C7}" type="slidenum">
              <a:rPr lang="en-GB" smtClean="0"/>
              <a:t>2</a:t>
            </a:fld>
            <a:endParaRPr lang="en-GB" dirty="0"/>
          </a:p>
        </p:txBody>
      </p:sp>
    </p:spTree>
    <p:extLst>
      <p:ext uri="{BB962C8B-B14F-4D97-AF65-F5344CB8AC3E}">
        <p14:creationId xmlns:p14="http://schemas.microsoft.com/office/powerpoint/2010/main" val="33479562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through details as listed</a:t>
            </a:r>
            <a:endParaRPr lang="en-GB" dirty="0"/>
          </a:p>
        </p:txBody>
      </p:sp>
      <p:sp>
        <p:nvSpPr>
          <p:cNvPr id="4" name="Slide Number Placeholder 3"/>
          <p:cNvSpPr>
            <a:spLocks noGrp="1"/>
          </p:cNvSpPr>
          <p:nvPr>
            <p:ph type="sldNum" sz="quarter" idx="5"/>
          </p:nvPr>
        </p:nvSpPr>
        <p:spPr/>
        <p:txBody>
          <a:bodyPr/>
          <a:lstStyle/>
          <a:p>
            <a:fld id="{293F82C3-6D33-4EA7-B71D-B5615AC250C7}" type="slidenum">
              <a:rPr lang="en-GB" smtClean="0"/>
              <a:t>20</a:t>
            </a:fld>
            <a:endParaRPr lang="en-GB" dirty="0"/>
          </a:p>
        </p:txBody>
      </p:sp>
    </p:spTree>
    <p:extLst>
      <p:ext uri="{BB962C8B-B14F-4D97-AF65-F5344CB8AC3E}">
        <p14:creationId xmlns:p14="http://schemas.microsoft.com/office/powerpoint/2010/main" val="35288853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through details as listed</a:t>
            </a:r>
            <a:endParaRPr lang="en-GB" dirty="0"/>
          </a:p>
        </p:txBody>
      </p:sp>
      <p:sp>
        <p:nvSpPr>
          <p:cNvPr id="4" name="Slide Number Placeholder 3"/>
          <p:cNvSpPr>
            <a:spLocks noGrp="1"/>
          </p:cNvSpPr>
          <p:nvPr>
            <p:ph type="sldNum" sz="quarter" idx="5"/>
          </p:nvPr>
        </p:nvSpPr>
        <p:spPr/>
        <p:txBody>
          <a:bodyPr/>
          <a:lstStyle/>
          <a:p>
            <a:fld id="{293F82C3-6D33-4EA7-B71D-B5615AC250C7}" type="slidenum">
              <a:rPr lang="en-GB" smtClean="0"/>
              <a:t>21</a:t>
            </a:fld>
            <a:endParaRPr lang="en-GB" dirty="0"/>
          </a:p>
        </p:txBody>
      </p:sp>
    </p:spTree>
    <p:extLst>
      <p:ext uri="{BB962C8B-B14F-4D97-AF65-F5344CB8AC3E}">
        <p14:creationId xmlns:p14="http://schemas.microsoft.com/office/powerpoint/2010/main" val="35394061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through details as listed</a:t>
            </a:r>
            <a:endParaRPr lang="en-GB" dirty="0"/>
          </a:p>
        </p:txBody>
      </p:sp>
      <p:sp>
        <p:nvSpPr>
          <p:cNvPr id="4" name="Slide Number Placeholder 3"/>
          <p:cNvSpPr>
            <a:spLocks noGrp="1"/>
          </p:cNvSpPr>
          <p:nvPr>
            <p:ph type="sldNum" sz="quarter" idx="5"/>
          </p:nvPr>
        </p:nvSpPr>
        <p:spPr/>
        <p:txBody>
          <a:bodyPr/>
          <a:lstStyle/>
          <a:p>
            <a:fld id="{293F82C3-6D33-4EA7-B71D-B5615AC250C7}" type="slidenum">
              <a:rPr lang="en-GB" smtClean="0"/>
              <a:t>22</a:t>
            </a:fld>
            <a:endParaRPr lang="en-GB" dirty="0"/>
          </a:p>
        </p:txBody>
      </p:sp>
    </p:spTree>
    <p:extLst>
      <p:ext uri="{BB962C8B-B14F-4D97-AF65-F5344CB8AC3E}">
        <p14:creationId xmlns:p14="http://schemas.microsoft.com/office/powerpoint/2010/main" val="40252114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through details as listed</a:t>
            </a:r>
            <a:endParaRPr lang="en-GB" dirty="0"/>
          </a:p>
        </p:txBody>
      </p:sp>
      <p:sp>
        <p:nvSpPr>
          <p:cNvPr id="4" name="Slide Number Placeholder 3"/>
          <p:cNvSpPr>
            <a:spLocks noGrp="1"/>
          </p:cNvSpPr>
          <p:nvPr>
            <p:ph type="sldNum" sz="quarter" idx="5"/>
          </p:nvPr>
        </p:nvSpPr>
        <p:spPr/>
        <p:txBody>
          <a:bodyPr/>
          <a:lstStyle/>
          <a:p>
            <a:fld id="{293F82C3-6D33-4EA7-B71D-B5615AC250C7}" type="slidenum">
              <a:rPr lang="en-GB" smtClean="0"/>
              <a:t>23</a:t>
            </a:fld>
            <a:endParaRPr lang="en-GB" dirty="0"/>
          </a:p>
        </p:txBody>
      </p:sp>
    </p:spTree>
    <p:extLst>
      <p:ext uri="{BB962C8B-B14F-4D97-AF65-F5344CB8AC3E}">
        <p14:creationId xmlns:p14="http://schemas.microsoft.com/office/powerpoint/2010/main" val="32027125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Any further questions and also further contact details if required after completion of the training session</a:t>
            </a:r>
            <a:endParaRPr lang="en-GB" dirty="0"/>
          </a:p>
        </p:txBody>
      </p:sp>
      <p:sp>
        <p:nvSpPr>
          <p:cNvPr id="4" name="Slide Number Placeholder 3"/>
          <p:cNvSpPr>
            <a:spLocks noGrp="1"/>
          </p:cNvSpPr>
          <p:nvPr>
            <p:ph type="sldNum" sz="quarter" idx="5"/>
          </p:nvPr>
        </p:nvSpPr>
        <p:spPr/>
        <p:txBody>
          <a:bodyPr/>
          <a:lstStyle/>
          <a:p>
            <a:fld id="{293F82C3-6D33-4EA7-B71D-B5615AC250C7}" type="slidenum">
              <a:rPr lang="en-GB" smtClean="0"/>
              <a:t>24</a:t>
            </a:fld>
            <a:endParaRPr lang="en-GB" dirty="0"/>
          </a:p>
        </p:txBody>
      </p:sp>
    </p:spTree>
    <p:extLst>
      <p:ext uri="{BB962C8B-B14F-4D97-AF65-F5344CB8AC3E}">
        <p14:creationId xmlns:p14="http://schemas.microsoft.com/office/powerpoint/2010/main" val="13230985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invigilator is an important role within the qualification system as a representative of the Awarding Body ensuring that certification is issued correctly following the successful completion of an e-Assessment. </a:t>
            </a:r>
          </a:p>
          <a:p>
            <a:endParaRPr lang="en-US" dirty="0"/>
          </a:p>
          <a:p>
            <a:r>
              <a:rPr lang="en-US" dirty="0"/>
              <a:t>They are there to ensure that e-Assessment are conducted safely and securely but also to support candidates so that they have the best chance of being able to demonstrate their knowledge and abilities during the e-Assessment. </a:t>
            </a:r>
          </a:p>
          <a:p>
            <a:endParaRPr lang="en-US" dirty="0"/>
          </a:p>
          <a:p>
            <a:r>
              <a:rPr lang="en-US" dirty="0"/>
              <a:t>It is important that the invigilator is independent from the process and they cannot have a conflict of interest where they have a personal or professional interest in the outcome of the e-Assessment. </a:t>
            </a:r>
            <a:endParaRPr lang="en-GB" dirty="0"/>
          </a:p>
        </p:txBody>
      </p:sp>
      <p:sp>
        <p:nvSpPr>
          <p:cNvPr id="4" name="Slide Number Placeholder 3"/>
          <p:cNvSpPr>
            <a:spLocks noGrp="1"/>
          </p:cNvSpPr>
          <p:nvPr>
            <p:ph type="sldNum" sz="quarter" idx="5"/>
          </p:nvPr>
        </p:nvSpPr>
        <p:spPr/>
        <p:txBody>
          <a:bodyPr/>
          <a:lstStyle/>
          <a:p>
            <a:fld id="{293F82C3-6D33-4EA7-B71D-B5615AC250C7}" type="slidenum">
              <a:rPr lang="en-GB" smtClean="0"/>
              <a:t>3</a:t>
            </a:fld>
            <a:endParaRPr lang="en-GB" dirty="0"/>
          </a:p>
        </p:txBody>
      </p:sp>
    </p:spTree>
    <p:extLst>
      <p:ext uri="{BB962C8B-B14F-4D97-AF65-F5344CB8AC3E}">
        <p14:creationId xmlns:p14="http://schemas.microsoft.com/office/powerpoint/2010/main" val="38693599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through the main duties as listed</a:t>
            </a:r>
            <a:endParaRPr lang="en-GB" dirty="0"/>
          </a:p>
        </p:txBody>
      </p:sp>
      <p:sp>
        <p:nvSpPr>
          <p:cNvPr id="4" name="Slide Number Placeholder 3"/>
          <p:cNvSpPr>
            <a:spLocks noGrp="1"/>
          </p:cNvSpPr>
          <p:nvPr>
            <p:ph type="sldNum" sz="quarter" idx="5"/>
          </p:nvPr>
        </p:nvSpPr>
        <p:spPr/>
        <p:txBody>
          <a:bodyPr/>
          <a:lstStyle/>
          <a:p>
            <a:fld id="{293F82C3-6D33-4EA7-B71D-B5615AC250C7}" type="slidenum">
              <a:rPr lang="en-GB" smtClean="0"/>
              <a:t>4</a:t>
            </a:fld>
            <a:endParaRPr lang="en-GB" dirty="0"/>
          </a:p>
        </p:txBody>
      </p:sp>
    </p:spTree>
    <p:extLst>
      <p:ext uri="{BB962C8B-B14F-4D97-AF65-F5344CB8AC3E}">
        <p14:creationId xmlns:p14="http://schemas.microsoft.com/office/powerpoint/2010/main" val="36000006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Talk through the main duties as listed</a:t>
            </a:r>
            <a:endParaRPr lang="en-GB" dirty="0"/>
          </a:p>
          <a:p>
            <a:endParaRPr lang="en-GB" dirty="0"/>
          </a:p>
        </p:txBody>
      </p:sp>
      <p:sp>
        <p:nvSpPr>
          <p:cNvPr id="4" name="Slide Number Placeholder 3"/>
          <p:cNvSpPr>
            <a:spLocks noGrp="1"/>
          </p:cNvSpPr>
          <p:nvPr>
            <p:ph type="sldNum" sz="quarter" idx="5"/>
          </p:nvPr>
        </p:nvSpPr>
        <p:spPr/>
        <p:txBody>
          <a:bodyPr/>
          <a:lstStyle/>
          <a:p>
            <a:fld id="{293F82C3-6D33-4EA7-B71D-B5615AC250C7}" type="slidenum">
              <a:rPr lang="en-GB" smtClean="0"/>
              <a:t>5</a:t>
            </a:fld>
            <a:endParaRPr lang="en-GB" dirty="0"/>
          </a:p>
        </p:txBody>
      </p:sp>
    </p:spTree>
    <p:extLst>
      <p:ext uri="{BB962C8B-B14F-4D97-AF65-F5344CB8AC3E}">
        <p14:creationId xmlns:p14="http://schemas.microsoft.com/office/powerpoint/2010/main" val="33995827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Talk through the main duties as listed</a:t>
            </a:r>
            <a:endParaRPr lang="en-GB" dirty="0"/>
          </a:p>
          <a:p>
            <a:endParaRPr lang="en-GB" dirty="0"/>
          </a:p>
        </p:txBody>
      </p:sp>
      <p:sp>
        <p:nvSpPr>
          <p:cNvPr id="4" name="Slide Number Placeholder 3"/>
          <p:cNvSpPr>
            <a:spLocks noGrp="1"/>
          </p:cNvSpPr>
          <p:nvPr>
            <p:ph type="sldNum" sz="quarter" idx="5"/>
          </p:nvPr>
        </p:nvSpPr>
        <p:spPr/>
        <p:txBody>
          <a:bodyPr/>
          <a:lstStyle/>
          <a:p>
            <a:fld id="{293F82C3-6D33-4EA7-B71D-B5615AC250C7}" type="slidenum">
              <a:rPr lang="en-GB" smtClean="0"/>
              <a:t>6</a:t>
            </a:fld>
            <a:endParaRPr lang="en-GB" dirty="0"/>
          </a:p>
        </p:txBody>
      </p:sp>
    </p:spTree>
    <p:extLst>
      <p:ext uri="{BB962C8B-B14F-4D97-AF65-F5344CB8AC3E}">
        <p14:creationId xmlns:p14="http://schemas.microsoft.com/office/powerpoint/2010/main" val="4909357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Talk through the setup as listed</a:t>
            </a:r>
            <a:endParaRPr lang="en-GB" dirty="0"/>
          </a:p>
        </p:txBody>
      </p:sp>
      <p:sp>
        <p:nvSpPr>
          <p:cNvPr id="4" name="Slide Number Placeholder 3"/>
          <p:cNvSpPr>
            <a:spLocks noGrp="1"/>
          </p:cNvSpPr>
          <p:nvPr>
            <p:ph type="sldNum" sz="quarter" idx="5"/>
          </p:nvPr>
        </p:nvSpPr>
        <p:spPr/>
        <p:txBody>
          <a:bodyPr/>
          <a:lstStyle/>
          <a:p>
            <a:fld id="{293F82C3-6D33-4EA7-B71D-B5615AC250C7}" type="slidenum">
              <a:rPr lang="en-GB" smtClean="0"/>
              <a:t>7</a:t>
            </a:fld>
            <a:endParaRPr lang="en-GB" dirty="0"/>
          </a:p>
        </p:txBody>
      </p:sp>
    </p:spTree>
    <p:extLst>
      <p:ext uri="{BB962C8B-B14F-4D97-AF65-F5344CB8AC3E}">
        <p14:creationId xmlns:p14="http://schemas.microsoft.com/office/powerpoint/2010/main" val="10855615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Talk through the details as listed</a:t>
            </a:r>
            <a:endParaRPr lang="en-GB" dirty="0"/>
          </a:p>
        </p:txBody>
      </p:sp>
      <p:sp>
        <p:nvSpPr>
          <p:cNvPr id="4" name="Slide Number Placeholder 3"/>
          <p:cNvSpPr>
            <a:spLocks noGrp="1"/>
          </p:cNvSpPr>
          <p:nvPr>
            <p:ph type="sldNum" sz="quarter" idx="5"/>
          </p:nvPr>
        </p:nvSpPr>
        <p:spPr/>
        <p:txBody>
          <a:bodyPr/>
          <a:lstStyle/>
          <a:p>
            <a:fld id="{293F82C3-6D33-4EA7-B71D-B5615AC250C7}" type="slidenum">
              <a:rPr lang="en-GB" smtClean="0"/>
              <a:t>8</a:t>
            </a:fld>
            <a:endParaRPr lang="en-GB" dirty="0"/>
          </a:p>
        </p:txBody>
      </p:sp>
    </p:spTree>
    <p:extLst>
      <p:ext uri="{BB962C8B-B14F-4D97-AF65-F5344CB8AC3E}">
        <p14:creationId xmlns:p14="http://schemas.microsoft.com/office/powerpoint/2010/main" val="18141073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Talk through the details as listed</a:t>
            </a:r>
            <a:endParaRPr lang="en-GB" dirty="0"/>
          </a:p>
          <a:p>
            <a:endParaRPr lang="en-GB" dirty="0"/>
          </a:p>
        </p:txBody>
      </p:sp>
      <p:sp>
        <p:nvSpPr>
          <p:cNvPr id="4" name="Slide Number Placeholder 3"/>
          <p:cNvSpPr>
            <a:spLocks noGrp="1"/>
          </p:cNvSpPr>
          <p:nvPr>
            <p:ph type="sldNum" sz="quarter" idx="5"/>
          </p:nvPr>
        </p:nvSpPr>
        <p:spPr/>
        <p:txBody>
          <a:bodyPr/>
          <a:lstStyle/>
          <a:p>
            <a:fld id="{293F82C3-6D33-4EA7-B71D-B5615AC250C7}" type="slidenum">
              <a:rPr lang="en-GB" smtClean="0"/>
              <a:t>9</a:t>
            </a:fld>
            <a:endParaRPr lang="en-GB" dirty="0"/>
          </a:p>
        </p:txBody>
      </p:sp>
    </p:spTree>
    <p:extLst>
      <p:ext uri="{BB962C8B-B14F-4D97-AF65-F5344CB8AC3E}">
        <p14:creationId xmlns:p14="http://schemas.microsoft.com/office/powerpoint/2010/main" val="26889428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566B04-25FA-4001-A05E-2127FBC0C09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0636C3B-1A5B-4337-ABBF-5FEB5D5DF0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F5E76F7-2778-4808-BD69-B0D5C68C1FAE}"/>
              </a:ext>
            </a:extLst>
          </p:cNvPr>
          <p:cNvSpPr>
            <a:spLocks noGrp="1"/>
          </p:cNvSpPr>
          <p:nvPr>
            <p:ph type="dt" sz="half" idx="10"/>
          </p:nvPr>
        </p:nvSpPr>
        <p:spPr/>
        <p:txBody>
          <a:bodyPr/>
          <a:lstStyle/>
          <a:p>
            <a:fld id="{880E4F02-E16F-4518-A81A-5B464E561F96}" type="datetimeFigureOut">
              <a:rPr lang="en-GB" smtClean="0"/>
              <a:t>04/02/2021</a:t>
            </a:fld>
            <a:endParaRPr lang="en-GB" dirty="0"/>
          </a:p>
        </p:txBody>
      </p:sp>
      <p:sp>
        <p:nvSpPr>
          <p:cNvPr id="5" name="Footer Placeholder 4">
            <a:extLst>
              <a:ext uri="{FF2B5EF4-FFF2-40B4-BE49-F238E27FC236}">
                <a16:creationId xmlns:a16="http://schemas.microsoft.com/office/drawing/2014/main" id="{52043809-313C-488F-AA89-B7E43953DC05}"/>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47CAC0BB-65EE-4615-BE4A-5114D20E9876}"/>
              </a:ext>
            </a:extLst>
          </p:cNvPr>
          <p:cNvSpPr>
            <a:spLocks noGrp="1"/>
          </p:cNvSpPr>
          <p:nvPr>
            <p:ph type="sldNum" sz="quarter" idx="12"/>
          </p:nvPr>
        </p:nvSpPr>
        <p:spPr/>
        <p:txBody>
          <a:bodyPr/>
          <a:lstStyle/>
          <a:p>
            <a:fld id="{53E8D1DD-F992-466D-9581-50DDA9950DF8}" type="slidenum">
              <a:rPr lang="en-GB" smtClean="0"/>
              <a:t>‹#›</a:t>
            </a:fld>
            <a:endParaRPr lang="en-GB" dirty="0"/>
          </a:p>
        </p:txBody>
      </p:sp>
    </p:spTree>
    <p:extLst>
      <p:ext uri="{BB962C8B-B14F-4D97-AF65-F5344CB8AC3E}">
        <p14:creationId xmlns:p14="http://schemas.microsoft.com/office/powerpoint/2010/main" val="2953179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6AA0E-C1DC-4410-99B0-56BC5B93835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6EC15E2-F975-48E1-8B48-52675656D28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CBC4C7B-92C0-4A3E-8D7C-3E9C064B2B4A}"/>
              </a:ext>
            </a:extLst>
          </p:cNvPr>
          <p:cNvSpPr>
            <a:spLocks noGrp="1"/>
          </p:cNvSpPr>
          <p:nvPr>
            <p:ph type="dt" sz="half" idx="10"/>
          </p:nvPr>
        </p:nvSpPr>
        <p:spPr/>
        <p:txBody>
          <a:bodyPr/>
          <a:lstStyle/>
          <a:p>
            <a:fld id="{880E4F02-E16F-4518-A81A-5B464E561F96}" type="datetimeFigureOut">
              <a:rPr lang="en-GB" smtClean="0"/>
              <a:t>04/02/2021</a:t>
            </a:fld>
            <a:endParaRPr lang="en-GB" dirty="0"/>
          </a:p>
        </p:txBody>
      </p:sp>
      <p:sp>
        <p:nvSpPr>
          <p:cNvPr id="5" name="Footer Placeholder 4">
            <a:extLst>
              <a:ext uri="{FF2B5EF4-FFF2-40B4-BE49-F238E27FC236}">
                <a16:creationId xmlns:a16="http://schemas.microsoft.com/office/drawing/2014/main" id="{F0E4FDD6-AB22-4374-AFAA-D223869D1AFE}"/>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D494E792-AA09-457F-B456-16A701DF6C99}"/>
              </a:ext>
            </a:extLst>
          </p:cNvPr>
          <p:cNvSpPr>
            <a:spLocks noGrp="1"/>
          </p:cNvSpPr>
          <p:nvPr>
            <p:ph type="sldNum" sz="quarter" idx="12"/>
          </p:nvPr>
        </p:nvSpPr>
        <p:spPr/>
        <p:txBody>
          <a:bodyPr/>
          <a:lstStyle/>
          <a:p>
            <a:fld id="{53E8D1DD-F992-466D-9581-50DDA9950DF8}" type="slidenum">
              <a:rPr lang="en-GB" smtClean="0"/>
              <a:t>‹#›</a:t>
            </a:fld>
            <a:endParaRPr lang="en-GB" dirty="0"/>
          </a:p>
        </p:txBody>
      </p:sp>
    </p:spTree>
    <p:extLst>
      <p:ext uri="{BB962C8B-B14F-4D97-AF65-F5344CB8AC3E}">
        <p14:creationId xmlns:p14="http://schemas.microsoft.com/office/powerpoint/2010/main" val="3652700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423A819-E3F9-458D-945E-0139CA3696D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35ADFD4-77A5-4E47-A05C-5E7A012F94A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2548E1B-E354-4820-9893-8DB4DADF9CE8}"/>
              </a:ext>
            </a:extLst>
          </p:cNvPr>
          <p:cNvSpPr>
            <a:spLocks noGrp="1"/>
          </p:cNvSpPr>
          <p:nvPr>
            <p:ph type="dt" sz="half" idx="10"/>
          </p:nvPr>
        </p:nvSpPr>
        <p:spPr/>
        <p:txBody>
          <a:bodyPr/>
          <a:lstStyle/>
          <a:p>
            <a:fld id="{880E4F02-E16F-4518-A81A-5B464E561F96}" type="datetimeFigureOut">
              <a:rPr lang="en-GB" smtClean="0"/>
              <a:t>04/02/2021</a:t>
            </a:fld>
            <a:endParaRPr lang="en-GB" dirty="0"/>
          </a:p>
        </p:txBody>
      </p:sp>
      <p:sp>
        <p:nvSpPr>
          <p:cNvPr id="5" name="Footer Placeholder 4">
            <a:extLst>
              <a:ext uri="{FF2B5EF4-FFF2-40B4-BE49-F238E27FC236}">
                <a16:creationId xmlns:a16="http://schemas.microsoft.com/office/drawing/2014/main" id="{EEA7CB39-3F5E-4D18-8541-4DFC49E38FE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852C2C7-072D-44EF-AA09-2A86FF5A2E0F}"/>
              </a:ext>
            </a:extLst>
          </p:cNvPr>
          <p:cNvSpPr>
            <a:spLocks noGrp="1"/>
          </p:cNvSpPr>
          <p:nvPr>
            <p:ph type="sldNum" sz="quarter" idx="12"/>
          </p:nvPr>
        </p:nvSpPr>
        <p:spPr/>
        <p:txBody>
          <a:bodyPr/>
          <a:lstStyle/>
          <a:p>
            <a:fld id="{53E8D1DD-F992-466D-9581-50DDA9950DF8}" type="slidenum">
              <a:rPr lang="en-GB" smtClean="0"/>
              <a:t>‹#›</a:t>
            </a:fld>
            <a:endParaRPr lang="en-GB" dirty="0"/>
          </a:p>
        </p:txBody>
      </p:sp>
    </p:spTree>
    <p:extLst>
      <p:ext uri="{BB962C8B-B14F-4D97-AF65-F5344CB8AC3E}">
        <p14:creationId xmlns:p14="http://schemas.microsoft.com/office/powerpoint/2010/main" val="11487086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E0888-90AA-4C2C-8AAA-5EE038C97FE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0E4E0C1-7AEB-42DB-8FCF-65F2438D0CA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E05765-0CFA-4152-9AFC-C5138A46E001}"/>
              </a:ext>
            </a:extLst>
          </p:cNvPr>
          <p:cNvSpPr>
            <a:spLocks noGrp="1"/>
          </p:cNvSpPr>
          <p:nvPr>
            <p:ph type="dt" sz="half" idx="10"/>
          </p:nvPr>
        </p:nvSpPr>
        <p:spPr/>
        <p:txBody>
          <a:bodyPr/>
          <a:lstStyle/>
          <a:p>
            <a:fld id="{880E4F02-E16F-4518-A81A-5B464E561F96}" type="datetimeFigureOut">
              <a:rPr lang="en-GB" smtClean="0"/>
              <a:t>04/02/2021</a:t>
            </a:fld>
            <a:endParaRPr lang="en-GB" dirty="0"/>
          </a:p>
        </p:txBody>
      </p:sp>
      <p:sp>
        <p:nvSpPr>
          <p:cNvPr id="5" name="Footer Placeholder 4">
            <a:extLst>
              <a:ext uri="{FF2B5EF4-FFF2-40B4-BE49-F238E27FC236}">
                <a16:creationId xmlns:a16="http://schemas.microsoft.com/office/drawing/2014/main" id="{1B3376B9-EEA8-478E-94A9-3677AF6883AE}"/>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773C1E0D-8C80-4EC6-9D0A-35611C9A28EA}"/>
              </a:ext>
            </a:extLst>
          </p:cNvPr>
          <p:cNvSpPr>
            <a:spLocks noGrp="1"/>
          </p:cNvSpPr>
          <p:nvPr>
            <p:ph type="sldNum" sz="quarter" idx="12"/>
          </p:nvPr>
        </p:nvSpPr>
        <p:spPr/>
        <p:txBody>
          <a:bodyPr/>
          <a:lstStyle/>
          <a:p>
            <a:fld id="{53E8D1DD-F992-466D-9581-50DDA9950DF8}" type="slidenum">
              <a:rPr lang="en-GB" smtClean="0"/>
              <a:t>‹#›</a:t>
            </a:fld>
            <a:endParaRPr lang="en-GB" dirty="0"/>
          </a:p>
        </p:txBody>
      </p:sp>
    </p:spTree>
    <p:extLst>
      <p:ext uri="{BB962C8B-B14F-4D97-AF65-F5344CB8AC3E}">
        <p14:creationId xmlns:p14="http://schemas.microsoft.com/office/powerpoint/2010/main" val="1491934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130E4-E951-4285-BD84-242F3E35E8C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A00C870-85BE-4C21-B3E6-298BB6E02F2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A86829-94AF-4D28-B6FB-AED72A6AF5F0}"/>
              </a:ext>
            </a:extLst>
          </p:cNvPr>
          <p:cNvSpPr>
            <a:spLocks noGrp="1"/>
          </p:cNvSpPr>
          <p:nvPr>
            <p:ph type="dt" sz="half" idx="10"/>
          </p:nvPr>
        </p:nvSpPr>
        <p:spPr/>
        <p:txBody>
          <a:bodyPr/>
          <a:lstStyle/>
          <a:p>
            <a:fld id="{880E4F02-E16F-4518-A81A-5B464E561F96}" type="datetimeFigureOut">
              <a:rPr lang="en-GB" smtClean="0"/>
              <a:t>04/02/2021</a:t>
            </a:fld>
            <a:endParaRPr lang="en-GB" dirty="0"/>
          </a:p>
        </p:txBody>
      </p:sp>
      <p:sp>
        <p:nvSpPr>
          <p:cNvPr id="5" name="Footer Placeholder 4">
            <a:extLst>
              <a:ext uri="{FF2B5EF4-FFF2-40B4-BE49-F238E27FC236}">
                <a16:creationId xmlns:a16="http://schemas.microsoft.com/office/drawing/2014/main" id="{E76BF0DA-E237-45DC-85D4-E526933E1104}"/>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86AB0F18-7E91-4088-A9B0-955580B5FE41}"/>
              </a:ext>
            </a:extLst>
          </p:cNvPr>
          <p:cNvSpPr>
            <a:spLocks noGrp="1"/>
          </p:cNvSpPr>
          <p:nvPr>
            <p:ph type="sldNum" sz="quarter" idx="12"/>
          </p:nvPr>
        </p:nvSpPr>
        <p:spPr/>
        <p:txBody>
          <a:bodyPr/>
          <a:lstStyle/>
          <a:p>
            <a:fld id="{53E8D1DD-F992-466D-9581-50DDA9950DF8}" type="slidenum">
              <a:rPr lang="en-GB" smtClean="0"/>
              <a:t>‹#›</a:t>
            </a:fld>
            <a:endParaRPr lang="en-GB" dirty="0"/>
          </a:p>
        </p:txBody>
      </p:sp>
    </p:spTree>
    <p:extLst>
      <p:ext uri="{BB962C8B-B14F-4D97-AF65-F5344CB8AC3E}">
        <p14:creationId xmlns:p14="http://schemas.microsoft.com/office/powerpoint/2010/main" val="1014978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DCDD5-3A5E-496A-A6D4-BE662C73DAE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C056D43-39E7-471E-80CC-2B5A5AF6388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7032E59-1853-43CA-9602-A8F75579283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3ACCB27-D8CB-4BF0-88BF-40840458F8C1}"/>
              </a:ext>
            </a:extLst>
          </p:cNvPr>
          <p:cNvSpPr>
            <a:spLocks noGrp="1"/>
          </p:cNvSpPr>
          <p:nvPr>
            <p:ph type="dt" sz="half" idx="10"/>
          </p:nvPr>
        </p:nvSpPr>
        <p:spPr/>
        <p:txBody>
          <a:bodyPr/>
          <a:lstStyle/>
          <a:p>
            <a:fld id="{880E4F02-E16F-4518-A81A-5B464E561F96}" type="datetimeFigureOut">
              <a:rPr lang="en-GB" smtClean="0"/>
              <a:t>04/02/2021</a:t>
            </a:fld>
            <a:endParaRPr lang="en-GB" dirty="0"/>
          </a:p>
        </p:txBody>
      </p:sp>
      <p:sp>
        <p:nvSpPr>
          <p:cNvPr id="6" name="Footer Placeholder 5">
            <a:extLst>
              <a:ext uri="{FF2B5EF4-FFF2-40B4-BE49-F238E27FC236}">
                <a16:creationId xmlns:a16="http://schemas.microsoft.com/office/drawing/2014/main" id="{922ED312-634E-4B02-9523-EFB10DA2DFFD}"/>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022EE7B9-DD6C-4A47-8B03-FFC9405B36D6}"/>
              </a:ext>
            </a:extLst>
          </p:cNvPr>
          <p:cNvSpPr>
            <a:spLocks noGrp="1"/>
          </p:cNvSpPr>
          <p:nvPr>
            <p:ph type="sldNum" sz="quarter" idx="12"/>
          </p:nvPr>
        </p:nvSpPr>
        <p:spPr/>
        <p:txBody>
          <a:bodyPr/>
          <a:lstStyle/>
          <a:p>
            <a:fld id="{53E8D1DD-F992-466D-9581-50DDA9950DF8}" type="slidenum">
              <a:rPr lang="en-GB" smtClean="0"/>
              <a:t>‹#›</a:t>
            </a:fld>
            <a:endParaRPr lang="en-GB" dirty="0"/>
          </a:p>
        </p:txBody>
      </p:sp>
    </p:spTree>
    <p:extLst>
      <p:ext uri="{BB962C8B-B14F-4D97-AF65-F5344CB8AC3E}">
        <p14:creationId xmlns:p14="http://schemas.microsoft.com/office/powerpoint/2010/main" val="15904447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44B0E-F0AF-47D1-A416-B249AE222DE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D4842BD-F013-45C8-B437-ACE924B5B54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C14B9DE-B45C-4968-999C-4E5A389C001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12B8945-756C-4C2F-B8AD-C82FEAEDF6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1899603-6AD2-4472-9804-FECD803E967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CFF16BF-B633-4C64-9A3A-AA392C4B362D}"/>
              </a:ext>
            </a:extLst>
          </p:cNvPr>
          <p:cNvSpPr>
            <a:spLocks noGrp="1"/>
          </p:cNvSpPr>
          <p:nvPr>
            <p:ph type="dt" sz="half" idx="10"/>
          </p:nvPr>
        </p:nvSpPr>
        <p:spPr/>
        <p:txBody>
          <a:bodyPr/>
          <a:lstStyle/>
          <a:p>
            <a:fld id="{880E4F02-E16F-4518-A81A-5B464E561F96}" type="datetimeFigureOut">
              <a:rPr lang="en-GB" smtClean="0"/>
              <a:t>04/02/2021</a:t>
            </a:fld>
            <a:endParaRPr lang="en-GB" dirty="0"/>
          </a:p>
        </p:txBody>
      </p:sp>
      <p:sp>
        <p:nvSpPr>
          <p:cNvPr id="8" name="Footer Placeholder 7">
            <a:extLst>
              <a:ext uri="{FF2B5EF4-FFF2-40B4-BE49-F238E27FC236}">
                <a16:creationId xmlns:a16="http://schemas.microsoft.com/office/drawing/2014/main" id="{DC7E48DC-C778-4259-A162-241C9E14F3A3}"/>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AEE76EE2-4D5B-4AD1-ADF7-54582941AE27}"/>
              </a:ext>
            </a:extLst>
          </p:cNvPr>
          <p:cNvSpPr>
            <a:spLocks noGrp="1"/>
          </p:cNvSpPr>
          <p:nvPr>
            <p:ph type="sldNum" sz="quarter" idx="12"/>
          </p:nvPr>
        </p:nvSpPr>
        <p:spPr/>
        <p:txBody>
          <a:bodyPr/>
          <a:lstStyle/>
          <a:p>
            <a:fld id="{53E8D1DD-F992-466D-9581-50DDA9950DF8}" type="slidenum">
              <a:rPr lang="en-GB" smtClean="0"/>
              <a:t>‹#›</a:t>
            </a:fld>
            <a:endParaRPr lang="en-GB" dirty="0"/>
          </a:p>
        </p:txBody>
      </p:sp>
    </p:spTree>
    <p:extLst>
      <p:ext uri="{BB962C8B-B14F-4D97-AF65-F5344CB8AC3E}">
        <p14:creationId xmlns:p14="http://schemas.microsoft.com/office/powerpoint/2010/main" val="31314845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8050B-7CDA-4BFA-8EF6-3F5C3543CF7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C1D85EC-1CB5-4429-ABB9-2F0386141BF9}"/>
              </a:ext>
            </a:extLst>
          </p:cNvPr>
          <p:cNvSpPr>
            <a:spLocks noGrp="1"/>
          </p:cNvSpPr>
          <p:nvPr>
            <p:ph type="dt" sz="half" idx="10"/>
          </p:nvPr>
        </p:nvSpPr>
        <p:spPr/>
        <p:txBody>
          <a:bodyPr/>
          <a:lstStyle/>
          <a:p>
            <a:fld id="{880E4F02-E16F-4518-A81A-5B464E561F96}" type="datetimeFigureOut">
              <a:rPr lang="en-GB" smtClean="0"/>
              <a:t>04/02/2021</a:t>
            </a:fld>
            <a:endParaRPr lang="en-GB" dirty="0"/>
          </a:p>
        </p:txBody>
      </p:sp>
      <p:sp>
        <p:nvSpPr>
          <p:cNvPr id="4" name="Footer Placeholder 3">
            <a:extLst>
              <a:ext uri="{FF2B5EF4-FFF2-40B4-BE49-F238E27FC236}">
                <a16:creationId xmlns:a16="http://schemas.microsoft.com/office/drawing/2014/main" id="{2ED190C3-FCA0-4655-8772-01CC72E64FCB}"/>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AE4C2602-68F0-47B9-9394-3DED3FB5A811}"/>
              </a:ext>
            </a:extLst>
          </p:cNvPr>
          <p:cNvSpPr>
            <a:spLocks noGrp="1"/>
          </p:cNvSpPr>
          <p:nvPr>
            <p:ph type="sldNum" sz="quarter" idx="12"/>
          </p:nvPr>
        </p:nvSpPr>
        <p:spPr/>
        <p:txBody>
          <a:bodyPr/>
          <a:lstStyle/>
          <a:p>
            <a:fld id="{53E8D1DD-F992-466D-9581-50DDA9950DF8}" type="slidenum">
              <a:rPr lang="en-GB" smtClean="0"/>
              <a:t>‹#›</a:t>
            </a:fld>
            <a:endParaRPr lang="en-GB" dirty="0"/>
          </a:p>
        </p:txBody>
      </p:sp>
    </p:spTree>
    <p:extLst>
      <p:ext uri="{BB962C8B-B14F-4D97-AF65-F5344CB8AC3E}">
        <p14:creationId xmlns:p14="http://schemas.microsoft.com/office/powerpoint/2010/main" val="3300237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7F099C-5C45-474F-A571-26C8C285DC0C}"/>
              </a:ext>
            </a:extLst>
          </p:cNvPr>
          <p:cNvSpPr>
            <a:spLocks noGrp="1"/>
          </p:cNvSpPr>
          <p:nvPr>
            <p:ph type="dt" sz="half" idx="10"/>
          </p:nvPr>
        </p:nvSpPr>
        <p:spPr/>
        <p:txBody>
          <a:bodyPr/>
          <a:lstStyle/>
          <a:p>
            <a:fld id="{880E4F02-E16F-4518-A81A-5B464E561F96}" type="datetimeFigureOut">
              <a:rPr lang="en-GB" smtClean="0"/>
              <a:t>04/02/2021</a:t>
            </a:fld>
            <a:endParaRPr lang="en-GB" dirty="0"/>
          </a:p>
        </p:txBody>
      </p:sp>
      <p:sp>
        <p:nvSpPr>
          <p:cNvPr id="3" name="Footer Placeholder 2">
            <a:extLst>
              <a:ext uri="{FF2B5EF4-FFF2-40B4-BE49-F238E27FC236}">
                <a16:creationId xmlns:a16="http://schemas.microsoft.com/office/drawing/2014/main" id="{02987D56-C8C1-4DB7-A0A6-A8D014AF0AAC}"/>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34C9FCFB-3AD3-4FEF-8E8F-F3B5F0C88204}"/>
              </a:ext>
            </a:extLst>
          </p:cNvPr>
          <p:cNvSpPr>
            <a:spLocks noGrp="1"/>
          </p:cNvSpPr>
          <p:nvPr>
            <p:ph type="sldNum" sz="quarter" idx="12"/>
          </p:nvPr>
        </p:nvSpPr>
        <p:spPr/>
        <p:txBody>
          <a:bodyPr/>
          <a:lstStyle/>
          <a:p>
            <a:fld id="{53E8D1DD-F992-466D-9581-50DDA9950DF8}" type="slidenum">
              <a:rPr lang="en-GB" smtClean="0"/>
              <a:t>‹#›</a:t>
            </a:fld>
            <a:endParaRPr lang="en-GB" dirty="0"/>
          </a:p>
        </p:txBody>
      </p:sp>
    </p:spTree>
    <p:extLst>
      <p:ext uri="{BB962C8B-B14F-4D97-AF65-F5344CB8AC3E}">
        <p14:creationId xmlns:p14="http://schemas.microsoft.com/office/powerpoint/2010/main" val="13574781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333EA-0309-4AB1-BF26-AC611C1717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12F17DB-8D29-4786-8821-D549CEBD805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B980B6A-CA4A-4F61-B921-CFAB14C558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2484C75-AD8A-4754-8E59-226676D9C885}"/>
              </a:ext>
            </a:extLst>
          </p:cNvPr>
          <p:cNvSpPr>
            <a:spLocks noGrp="1"/>
          </p:cNvSpPr>
          <p:nvPr>
            <p:ph type="dt" sz="half" idx="10"/>
          </p:nvPr>
        </p:nvSpPr>
        <p:spPr/>
        <p:txBody>
          <a:bodyPr/>
          <a:lstStyle/>
          <a:p>
            <a:fld id="{880E4F02-E16F-4518-A81A-5B464E561F96}" type="datetimeFigureOut">
              <a:rPr lang="en-GB" smtClean="0"/>
              <a:t>04/02/2021</a:t>
            </a:fld>
            <a:endParaRPr lang="en-GB" dirty="0"/>
          </a:p>
        </p:txBody>
      </p:sp>
      <p:sp>
        <p:nvSpPr>
          <p:cNvPr id="6" name="Footer Placeholder 5">
            <a:extLst>
              <a:ext uri="{FF2B5EF4-FFF2-40B4-BE49-F238E27FC236}">
                <a16:creationId xmlns:a16="http://schemas.microsoft.com/office/drawing/2014/main" id="{42BC6048-D837-47DC-8EAC-A3FEBA03CFD7}"/>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2EA43A2E-28FE-4954-82DE-91ACD3311D4B}"/>
              </a:ext>
            </a:extLst>
          </p:cNvPr>
          <p:cNvSpPr>
            <a:spLocks noGrp="1"/>
          </p:cNvSpPr>
          <p:nvPr>
            <p:ph type="sldNum" sz="quarter" idx="12"/>
          </p:nvPr>
        </p:nvSpPr>
        <p:spPr/>
        <p:txBody>
          <a:bodyPr/>
          <a:lstStyle/>
          <a:p>
            <a:fld id="{53E8D1DD-F992-466D-9581-50DDA9950DF8}" type="slidenum">
              <a:rPr lang="en-GB" smtClean="0"/>
              <a:t>‹#›</a:t>
            </a:fld>
            <a:endParaRPr lang="en-GB" dirty="0"/>
          </a:p>
        </p:txBody>
      </p:sp>
    </p:spTree>
    <p:extLst>
      <p:ext uri="{BB962C8B-B14F-4D97-AF65-F5344CB8AC3E}">
        <p14:creationId xmlns:p14="http://schemas.microsoft.com/office/powerpoint/2010/main" val="16464099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FFF1E-388F-4259-9966-63B15A4052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B3A23BC-77E8-40D5-8692-0289D75BAFD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DABE56FB-97E7-4153-A196-CE50625EE1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1800EC-C372-45E0-8770-D70895F75C5F}"/>
              </a:ext>
            </a:extLst>
          </p:cNvPr>
          <p:cNvSpPr>
            <a:spLocks noGrp="1"/>
          </p:cNvSpPr>
          <p:nvPr>
            <p:ph type="dt" sz="half" idx="10"/>
          </p:nvPr>
        </p:nvSpPr>
        <p:spPr/>
        <p:txBody>
          <a:bodyPr/>
          <a:lstStyle/>
          <a:p>
            <a:fld id="{880E4F02-E16F-4518-A81A-5B464E561F96}" type="datetimeFigureOut">
              <a:rPr lang="en-GB" smtClean="0"/>
              <a:t>04/02/2021</a:t>
            </a:fld>
            <a:endParaRPr lang="en-GB" dirty="0"/>
          </a:p>
        </p:txBody>
      </p:sp>
      <p:sp>
        <p:nvSpPr>
          <p:cNvPr id="6" name="Footer Placeholder 5">
            <a:extLst>
              <a:ext uri="{FF2B5EF4-FFF2-40B4-BE49-F238E27FC236}">
                <a16:creationId xmlns:a16="http://schemas.microsoft.com/office/drawing/2014/main" id="{948DBD48-267E-4DB8-8F1B-711DB334665D}"/>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0B6F9B57-C81A-4636-818E-B362C91AA26C}"/>
              </a:ext>
            </a:extLst>
          </p:cNvPr>
          <p:cNvSpPr>
            <a:spLocks noGrp="1"/>
          </p:cNvSpPr>
          <p:nvPr>
            <p:ph type="sldNum" sz="quarter" idx="12"/>
          </p:nvPr>
        </p:nvSpPr>
        <p:spPr/>
        <p:txBody>
          <a:bodyPr/>
          <a:lstStyle/>
          <a:p>
            <a:fld id="{53E8D1DD-F992-466D-9581-50DDA9950DF8}" type="slidenum">
              <a:rPr lang="en-GB" smtClean="0"/>
              <a:t>‹#›</a:t>
            </a:fld>
            <a:endParaRPr lang="en-GB" dirty="0"/>
          </a:p>
        </p:txBody>
      </p:sp>
    </p:spTree>
    <p:extLst>
      <p:ext uri="{BB962C8B-B14F-4D97-AF65-F5344CB8AC3E}">
        <p14:creationId xmlns:p14="http://schemas.microsoft.com/office/powerpoint/2010/main" val="41078626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280FA29-BF60-4BD7-A9AD-0123132FD7E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D2295CA-8B9F-4040-BC00-032DB62B6A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15A3DA7-A757-49D0-8F8B-ADC3FEE36AC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0E4F02-E16F-4518-A81A-5B464E561F96}" type="datetimeFigureOut">
              <a:rPr lang="en-GB" smtClean="0"/>
              <a:t>04/02/2021</a:t>
            </a:fld>
            <a:endParaRPr lang="en-GB" dirty="0"/>
          </a:p>
        </p:txBody>
      </p:sp>
      <p:sp>
        <p:nvSpPr>
          <p:cNvPr id="5" name="Footer Placeholder 4">
            <a:extLst>
              <a:ext uri="{FF2B5EF4-FFF2-40B4-BE49-F238E27FC236}">
                <a16:creationId xmlns:a16="http://schemas.microsoft.com/office/drawing/2014/main" id="{D08DE0AF-9F83-4216-A950-49E2467298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75D7430E-C6C4-4B40-8B20-0302350FC6B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E8D1DD-F992-466D-9581-50DDA9950DF8}" type="slidenum">
              <a:rPr lang="en-GB" smtClean="0"/>
              <a:t>‹#›</a:t>
            </a:fld>
            <a:endParaRPr lang="en-GB" dirty="0"/>
          </a:p>
        </p:txBody>
      </p:sp>
    </p:spTree>
    <p:extLst>
      <p:ext uri="{BB962C8B-B14F-4D97-AF65-F5344CB8AC3E}">
        <p14:creationId xmlns:p14="http://schemas.microsoft.com/office/powerpoint/2010/main" val="33051596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Triangle 1">
            <a:extLst>
              <a:ext uri="{FF2B5EF4-FFF2-40B4-BE49-F238E27FC236}">
                <a16:creationId xmlns:a16="http://schemas.microsoft.com/office/drawing/2014/main" id="{AF0A8893-888C-44E4-BD4E-F0915F92FE62}"/>
              </a:ext>
            </a:extLst>
          </p:cNvPr>
          <p:cNvSpPr/>
          <p:nvPr/>
        </p:nvSpPr>
        <p:spPr>
          <a:xfrm flipV="1">
            <a:off x="0" y="0"/>
            <a:ext cx="12192000" cy="6857999"/>
          </a:xfrm>
          <a:prstGeom prst="rtTriangle">
            <a:avLst/>
          </a:prstGeom>
          <a:solidFill>
            <a:srgbClr val="D5D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dirty="0"/>
          </a:p>
        </p:txBody>
      </p:sp>
      <p:sp>
        <p:nvSpPr>
          <p:cNvPr id="5" name="TextBox 4">
            <a:extLst>
              <a:ext uri="{FF2B5EF4-FFF2-40B4-BE49-F238E27FC236}">
                <a16:creationId xmlns:a16="http://schemas.microsoft.com/office/drawing/2014/main" id="{BC3DE90E-3FE3-40E9-AE35-E3447A17D039}"/>
              </a:ext>
            </a:extLst>
          </p:cNvPr>
          <p:cNvSpPr txBox="1"/>
          <p:nvPr/>
        </p:nvSpPr>
        <p:spPr>
          <a:xfrm>
            <a:off x="502670" y="1383566"/>
            <a:ext cx="11186660" cy="1384995"/>
          </a:xfrm>
          <a:prstGeom prst="rect">
            <a:avLst/>
          </a:prstGeom>
          <a:noFill/>
        </p:spPr>
        <p:txBody>
          <a:bodyPr wrap="square" rtlCol="0">
            <a:spAutoFit/>
          </a:bodyPr>
          <a:lstStyle/>
          <a:p>
            <a:r>
              <a:rPr lang="en-GB" sz="2800" b="1" dirty="0">
                <a:solidFill>
                  <a:srgbClr val="002C69"/>
                </a:solidFill>
                <a:latin typeface="Arial" panose="020B0604020202020204" pitchFamily="34" charset="0"/>
                <a:cs typeface="Arial" panose="020B0604020202020204" pitchFamily="34" charset="0"/>
              </a:rPr>
              <a:t>Name, Title</a:t>
            </a:r>
          </a:p>
          <a:p>
            <a:endParaRPr lang="en-GB" sz="2800" b="1" dirty="0">
              <a:solidFill>
                <a:srgbClr val="002C69"/>
              </a:solidFill>
              <a:latin typeface="Arial" panose="020B0604020202020204" pitchFamily="34" charset="0"/>
              <a:cs typeface="Arial" panose="020B0604020202020204" pitchFamily="34" charset="0"/>
            </a:endParaRPr>
          </a:p>
          <a:p>
            <a:r>
              <a:rPr lang="en-GB" sz="2800" b="1" dirty="0">
                <a:solidFill>
                  <a:srgbClr val="002C69"/>
                </a:solidFill>
                <a:latin typeface="Arial" panose="020B0604020202020204" pitchFamily="34" charset="0"/>
                <a:cs typeface="Arial" panose="020B0604020202020204" pitchFamily="34" charset="0"/>
              </a:rPr>
              <a:t>Event, Date</a:t>
            </a:r>
          </a:p>
        </p:txBody>
      </p:sp>
      <p:sp>
        <p:nvSpPr>
          <p:cNvPr id="6" name="TextBox 5">
            <a:extLst>
              <a:ext uri="{FF2B5EF4-FFF2-40B4-BE49-F238E27FC236}">
                <a16:creationId xmlns:a16="http://schemas.microsoft.com/office/drawing/2014/main" id="{7A62A8AF-FB2A-4104-A534-9539D91F6CE4}"/>
              </a:ext>
            </a:extLst>
          </p:cNvPr>
          <p:cNvSpPr txBox="1"/>
          <p:nvPr/>
        </p:nvSpPr>
        <p:spPr>
          <a:xfrm>
            <a:off x="445167" y="370814"/>
            <a:ext cx="11186660" cy="646331"/>
          </a:xfrm>
          <a:prstGeom prst="rect">
            <a:avLst/>
          </a:prstGeom>
          <a:noFill/>
        </p:spPr>
        <p:txBody>
          <a:bodyPr wrap="square" rtlCol="0">
            <a:spAutoFit/>
          </a:bodyPr>
          <a:lstStyle/>
          <a:p>
            <a:r>
              <a:rPr lang="en-GB" sz="3600" b="1" dirty="0">
                <a:solidFill>
                  <a:srgbClr val="002C69"/>
                </a:solidFill>
                <a:latin typeface="Arial" panose="020B0604020202020204" pitchFamily="34" charset="0"/>
                <a:cs typeface="Arial" panose="020B0604020202020204" pitchFamily="34" charset="0"/>
              </a:rPr>
              <a:t>FireQual Invigilator Training</a:t>
            </a:r>
          </a:p>
        </p:txBody>
      </p:sp>
      <p:sp>
        <p:nvSpPr>
          <p:cNvPr id="8" name="Rectangle 7">
            <a:extLst>
              <a:ext uri="{FF2B5EF4-FFF2-40B4-BE49-F238E27FC236}">
                <a16:creationId xmlns:a16="http://schemas.microsoft.com/office/drawing/2014/main" id="{46321533-13A9-4B6C-821D-EE7F13FC6CA6}"/>
              </a:ext>
            </a:extLst>
          </p:cNvPr>
          <p:cNvSpPr/>
          <p:nvPr/>
        </p:nvSpPr>
        <p:spPr>
          <a:xfrm>
            <a:off x="0" y="5756988"/>
            <a:ext cx="12192000" cy="1101012"/>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ight Triangle 11">
            <a:extLst>
              <a:ext uri="{FF2B5EF4-FFF2-40B4-BE49-F238E27FC236}">
                <a16:creationId xmlns:a16="http://schemas.microsoft.com/office/drawing/2014/main" id="{9DC2C136-DD7A-4679-AAA4-3A51E1A34E87}"/>
              </a:ext>
            </a:extLst>
          </p:cNvPr>
          <p:cNvSpPr/>
          <p:nvPr/>
        </p:nvSpPr>
        <p:spPr>
          <a:xfrm rot="10800000">
            <a:off x="9879125" y="4393"/>
            <a:ext cx="2312875" cy="2258282"/>
          </a:xfrm>
          <a:prstGeom prst="rtTriangle">
            <a:avLst/>
          </a:prstGeom>
          <a:solidFill>
            <a:srgbClr val="BE3437"/>
          </a:solidFill>
          <a:ln>
            <a:solidFill>
              <a:srgbClr val="BE34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6" name="Content Placeholder 11" descr="A picture containing drawing&#10;&#10;Description automatically generated">
            <a:extLst>
              <a:ext uri="{FF2B5EF4-FFF2-40B4-BE49-F238E27FC236}">
                <a16:creationId xmlns:a16="http://schemas.microsoft.com/office/drawing/2014/main" id="{8D525977-B7FB-47AC-A844-F03CA0BF56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5972" y="3451102"/>
            <a:ext cx="4027925" cy="1800000"/>
          </a:xfrm>
          <a:prstGeom prst="rect">
            <a:avLst/>
          </a:prstGeom>
        </p:spPr>
      </p:pic>
    </p:spTree>
    <p:extLst>
      <p:ext uri="{BB962C8B-B14F-4D97-AF65-F5344CB8AC3E}">
        <p14:creationId xmlns:p14="http://schemas.microsoft.com/office/powerpoint/2010/main" val="32311841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Triangle 1">
            <a:extLst>
              <a:ext uri="{FF2B5EF4-FFF2-40B4-BE49-F238E27FC236}">
                <a16:creationId xmlns:a16="http://schemas.microsoft.com/office/drawing/2014/main" id="{3BC7896B-235F-4153-A578-975A1C7B4AFD}"/>
              </a:ext>
            </a:extLst>
          </p:cNvPr>
          <p:cNvSpPr/>
          <p:nvPr/>
        </p:nvSpPr>
        <p:spPr>
          <a:xfrm flipV="1">
            <a:off x="0" y="0"/>
            <a:ext cx="12192000" cy="6857999"/>
          </a:xfrm>
          <a:prstGeom prst="rtTriangle">
            <a:avLst/>
          </a:prstGeom>
          <a:solidFill>
            <a:srgbClr val="D5D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dirty="0"/>
          </a:p>
        </p:txBody>
      </p:sp>
      <p:pic>
        <p:nvPicPr>
          <p:cNvPr id="5" name="Picture 4">
            <a:extLst>
              <a:ext uri="{FF2B5EF4-FFF2-40B4-BE49-F238E27FC236}">
                <a16:creationId xmlns:a16="http://schemas.microsoft.com/office/drawing/2014/main" id="{1238CE5E-60E7-4009-848C-D76ADC7C7D8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683151" y="5621749"/>
            <a:ext cx="2388499" cy="916247"/>
          </a:xfrm>
          <a:prstGeom prst="rect">
            <a:avLst/>
          </a:prstGeom>
          <a:noFill/>
        </p:spPr>
      </p:pic>
      <p:pic>
        <p:nvPicPr>
          <p:cNvPr id="7" name="Picture 6">
            <a:extLst>
              <a:ext uri="{FF2B5EF4-FFF2-40B4-BE49-F238E27FC236}">
                <a16:creationId xmlns:a16="http://schemas.microsoft.com/office/drawing/2014/main" id="{61248894-9C51-470D-A963-8BE5CB89642B}"/>
              </a:ext>
            </a:extLst>
          </p:cNvPr>
          <p:cNvPicPr>
            <a:picLocks noChangeAspect="1"/>
          </p:cNvPicPr>
          <p:nvPr/>
        </p:nvPicPr>
        <p:blipFill>
          <a:blip r:embed="rId4"/>
          <a:stretch>
            <a:fillRect/>
          </a:stretch>
        </p:blipFill>
        <p:spPr>
          <a:xfrm>
            <a:off x="10307109" y="0"/>
            <a:ext cx="1884891" cy="1840599"/>
          </a:xfrm>
          <a:prstGeom prst="rect">
            <a:avLst/>
          </a:prstGeom>
        </p:spPr>
      </p:pic>
      <p:pic>
        <p:nvPicPr>
          <p:cNvPr id="9" name="Picture 8">
            <a:extLst>
              <a:ext uri="{FF2B5EF4-FFF2-40B4-BE49-F238E27FC236}">
                <a16:creationId xmlns:a16="http://schemas.microsoft.com/office/drawing/2014/main" id="{9C3DB922-F429-445E-B69D-D371D589BCE7}"/>
              </a:ext>
            </a:extLst>
          </p:cNvPr>
          <p:cNvPicPr>
            <a:picLocks noChangeAspect="1"/>
          </p:cNvPicPr>
          <p:nvPr/>
        </p:nvPicPr>
        <p:blipFill>
          <a:blip r:embed="rId5"/>
          <a:stretch>
            <a:fillRect/>
          </a:stretch>
        </p:blipFill>
        <p:spPr>
          <a:xfrm>
            <a:off x="0" y="6561214"/>
            <a:ext cx="12192000" cy="320003"/>
          </a:xfrm>
          <a:prstGeom prst="rect">
            <a:avLst/>
          </a:prstGeom>
        </p:spPr>
      </p:pic>
      <p:sp>
        <p:nvSpPr>
          <p:cNvPr id="4" name="TextBox 3">
            <a:extLst>
              <a:ext uri="{FF2B5EF4-FFF2-40B4-BE49-F238E27FC236}">
                <a16:creationId xmlns:a16="http://schemas.microsoft.com/office/drawing/2014/main" id="{987B1939-A255-494B-B4B1-8D034E0C9CE5}"/>
              </a:ext>
            </a:extLst>
          </p:cNvPr>
          <p:cNvSpPr txBox="1"/>
          <p:nvPr/>
        </p:nvSpPr>
        <p:spPr>
          <a:xfrm>
            <a:off x="445167" y="370814"/>
            <a:ext cx="11186660" cy="646331"/>
          </a:xfrm>
          <a:prstGeom prst="rect">
            <a:avLst/>
          </a:prstGeom>
          <a:noFill/>
        </p:spPr>
        <p:txBody>
          <a:bodyPr wrap="square" rtlCol="0">
            <a:spAutoFit/>
          </a:bodyPr>
          <a:lstStyle/>
          <a:p>
            <a:r>
              <a:rPr lang="en-US" sz="3600" b="1" dirty="0">
                <a:solidFill>
                  <a:srgbClr val="002C69"/>
                </a:solidFill>
                <a:latin typeface="Arial" panose="020B0604020202020204" pitchFamily="34" charset="0"/>
                <a:cs typeface="Arial" panose="020B0604020202020204" pitchFamily="34" charset="0"/>
              </a:rPr>
              <a:t>e</a:t>
            </a:r>
            <a:r>
              <a:rPr lang="en-GB" sz="3600" b="1" dirty="0">
                <a:solidFill>
                  <a:srgbClr val="002C69"/>
                </a:solidFill>
                <a:latin typeface="Arial" panose="020B0604020202020204" pitchFamily="34" charset="0"/>
                <a:cs typeface="Arial" panose="020B0604020202020204" pitchFamily="34" charset="0"/>
              </a:rPr>
              <a:t>-Assessment Interruptions</a:t>
            </a:r>
          </a:p>
        </p:txBody>
      </p:sp>
      <p:sp>
        <p:nvSpPr>
          <p:cNvPr id="3" name="TextBox 2">
            <a:extLst>
              <a:ext uri="{FF2B5EF4-FFF2-40B4-BE49-F238E27FC236}">
                <a16:creationId xmlns:a16="http://schemas.microsoft.com/office/drawing/2014/main" id="{46CE28AE-A0A4-431C-8BF6-2FE7CB57D961}"/>
              </a:ext>
            </a:extLst>
          </p:cNvPr>
          <p:cNvSpPr txBox="1"/>
          <p:nvPr/>
        </p:nvSpPr>
        <p:spPr>
          <a:xfrm>
            <a:off x="445167" y="1228155"/>
            <a:ext cx="11186660" cy="4524315"/>
          </a:xfrm>
          <a:prstGeom prst="rect">
            <a:avLst/>
          </a:prstGeom>
          <a:noFill/>
        </p:spPr>
        <p:txBody>
          <a:bodyPr wrap="square" rtlCol="0">
            <a:spAutoFit/>
          </a:bodyPr>
          <a:lstStyle/>
          <a:p>
            <a:r>
              <a:rPr lang="en-GB" sz="2400" dirty="0">
                <a:solidFill>
                  <a:srgbClr val="002C69"/>
                </a:solidFill>
                <a:latin typeface="Arial" panose="020B0604020202020204" pitchFamily="34" charset="0"/>
                <a:cs typeface="Arial" panose="020B0604020202020204" pitchFamily="34" charset="0"/>
              </a:rPr>
              <a:t>In case of interruptions:</a:t>
            </a:r>
          </a:p>
          <a:p>
            <a:endParaRPr lang="en-GB" sz="2400" dirty="0">
              <a:solidFill>
                <a:srgbClr val="002C69"/>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Make a note of the time when the e-Assessment was interrupted or stopped and the reasons for this for later reference</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Where the e-Assessment cannot take place contact FireQual for guidance on how to proceed and it will be rescheduled</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If interrupted once started due to the internet dropping, continue the e-Assessment and contact FireQual for instructions on how to upload the responses after the event</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If interrupted once started due to other interruptions, try to continue the e-Assessment where possible but, if this is not possible, end the session and contact FireQual for further guidance</a:t>
            </a:r>
          </a:p>
        </p:txBody>
      </p:sp>
    </p:spTree>
    <p:extLst>
      <p:ext uri="{BB962C8B-B14F-4D97-AF65-F5344CB8AC3E}">
        <p14:creationId xmlns:p14="http://schemas.microsoft.com/office/powerpoint/2010/main" val="29389428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Triangle 1">
            <a:extLst>
              <a:ext uri="{FF2B5EF4-FFF2-40B4-BE49-F238E27FC236}">
                <a16:creationId xmlns:a16="http://schemas.microsoft.com/office/drawing/2014/main" id="{3BC7896B-235F-4153-A578-975A1C7B4AFD}"/>
              </a:ext>
            </a:extLst>
          </p:cNvPr>
          <p:cNvSpPr/>
          <p:nvPr/>
        </p:nvSpPr>
        <p:spPr>
          <a:xfrm flipV="1">
            <a:off x="0" y="0"/>
            <a:ext cx="12192000" cy="6857999"/>
          </a:xfrm>
          <a:prstGeom prst="rtTriangle">
            <a:avLst/>
          </a:prstGeom>
          <a:solidFill>
            <a:srgbClr val="D5D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dirty="0"/>
          </a:p>
        </p:txBody>
      </p:sp>
      <p:pic>
        <p:nvPicPr>
          <p:cNvPr id="5" name="Picture 4">
            <a:extLst>
              <a:ext uri="{FF2B5EF4-FFF2-40B4-BE49-F238E27FC236}">
                <a16:creationId xmlns:a16="http://schemas.microsoft.com/office/drawing/2014/main" id="{1238CE5E-60E7-4009-848C-D76ADC7C7D8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683151" y="5621749"/>
            <a:ext cx="2388499" cy="916247"/>
          </a:xfrm>
          <a:prstGeom prst="rect">
            <a:avLst/>
          </a:prstGeom>
          <a:noFill/>
        </p:spPr>
      </p:pic>
      <p:pic>
        <p:nvPicPr>
          <p:cNvPr id="7" name="Picture 6">
            <a:extLst>
              <a:ext uri="{FF2B5EF4-FFF2-40B4-BE49-F238E27FC236}">
                <a16:creationId xmlns:a16="http://schemas.microsoft.com/office/drawing/2014/main" id="{61248894-9C51-470D-A963-8BE5CB89642B}"/>
              </a:ext>
            </a:extLst>
          </p:cNvPr>
          <p:cNvPicPr>
            <a:picLocks noChangeAspect="1"/>
          </p:cNvPicPr>
          <p:nvPr/>
        </p:nvPicPr>
        <p:blipFill>
          <a:blip r:embed="rId4"/>
          <a:stretch>
            <a:fillRect/>
          </a:stretch>
        </p:blipFill>
        <p:spPr>
          <a:xfrm>
            <a:off x="10307109" y="0"/>
            <a:ext cx="1884891" cy="1840599"/>
          </a:xfrm>
          <a:prstGeom prst="rect">
            <a:avLst/>
          </a:prstGeom>
        </p:spPr>
      </p:pic>
      <p:pic>
        <p:nvPicPr>
          <p:cNvPr id="9" name="Picture 8">
            <a:extLst>
              <a:ext uri="{FF2B5EF4-FFF2-40B4-BE49-F238E27FC236}">
                <a16:creationId xmlns:a16="http://schemas.microsoft.com/office/drawing/2014/main" id="{9C3DB922-F429-445E-B69D-D371D589BCE7}"/>
              </a:ext>
            </a:extLst>
          </p:cNvPr>
          <p:cNvPicPr>
            <a:picLocks noChangeAspect="1"/>
          </p:cNvPicPr>
          <p:nvPr/>
        </p:nvPicPr>
        <p:blipFill>
          <a:blip r:embed="rId5"/>
          <a:stretch>
            <a:fillRect/>
          </a:stretch>
        </p:blipFill>
        <p:spPr>
          <a:xfrm>
            <a:off x="0" y="6561214"/>
            <a:ext cx="12192000" cy="320003"/>
          </a:xfrm>
          <a:prstGeom prst="rect">
            <a:avLst/>
          </a:prstGeom>
        </p:spPr>
      </p:pic>
      <p:sp>
        <p:nvSpPr>
          <p:cNvPr id="4" name="TextBox 3">
            <a:extLst>
              <a:ext uri="{FF2B5EF4-FFF2-40B4-BE49-F238E27FC236}">
                <a16:creationId xmlns:a16="http://schemas.microsoft.com/office/drawing/2014/main" id="{987B1939-A255-494B-B4B1-8D034E0C9CE5}"/>
              </a:ext>
            </a:extLst>
          </p:cNvPr>
          <p:cNvSpPr txBox="1"/>
          <p:nvPr/>
        </p:nvSpPr>
        <p:spPr>
          <a:xfrm>
            <a:off x="445167" y="370814"/>
            <a:ext cx="11186660" cy="646331"/>
          </a:xfrm>
          <a:prstGeom prst="rect">
            <a:avLst/>
          </a:prstGeom>
          <a:noFill/>
        </p:spPr>
        <p:txBody>
          <a:bodyPr wrap="square" rtlCol="0">
            <a:spAutoFit/>
          </a:bodyPr>
          <a:lstStyle/>
          <a:p>
            <a:r>
              <a:rPr lang="en-GB" sz="3600" b="1" dirty="0">
                <a:solidFill>
                  <a:srgbClr val="002C69"/>
                </a:solidFill>
                <a:latin typeface="Arial" panose="020B0604020202020204" pitchFamily="34" charset="0"/>
                <a:cs typeface="Arial" panose="020B0604020202020204" pitchFamily="34" charset="0"/>
              </a:rPr>
              <a:t>Reasonable Adjustments</a:t>
            </a:r>
          </a:p>
        </p:txBody>
      </p:sp>
      <p:sp>
        <p:nvSpPr>
          <p:cNvPr id="18" name="TextBox 17">
            <a:extLst>
              <a:ext uri="{FF2B5EF4-FFF2-40B4-BE49-F238E27FC236}">
                <a16:creationId xmlns:a16="http://schemas.microsoft.com/office/drawing/2014/main" id="{74068AF9-FAAF-4D46-AFD0-F53366351FCA}"/>
              </a:ext>
            </a:extLst>
          </p:cNvPr>
          <p:cNvSpPr txBox="1"/>
          <p:nvPr/>
        </p:nvSpPr>
        <p:spPr>
          <a:xfrm>
            <a:off x="445167" y="1228155"/>
            <a:ext cx="11186660" cy="4154984"/>
          </a:xfrm>
          <a:prstGeom prst="rect">
            <a:avLst/>
          </a:prstGeom>
          <a:noFill/>
        </p:spPr>
        <p:txBody>
          <a:bodyPr wrap="square" rtlCol="0">
            <a:spAutoFit/>
          </a:bodyPr>
          <a:lstStyle/>
          <a:p>
            <a:r>
              <a:rPr lang="en-GB" sz="2400" dirty="0">
                <a:solidFill>
                  <a:srgbClr val="002C69"/>
                </a:solidFill>
                <a:latin typeface="Arial" panose="020B0604020202020204" pitchFamily="34" charset="0"/>
                <a:cs typeface="Arial" panose="020B0604020202020204" pitchFamily="34" charset="0"/>
              </a:rPr>
              <a:t>Reasonable adjustments must be applied for and authorised prior to the e-Assessment taking place. If granted, details of the reasonable adjustment that has been authorised should be followed precisely. </a:t>
            </a:r>
          </a:p>
          <a:p>
            <a:endParaRPr lang="en-GB" sz="2400" dirty="0">
              <a:solidFill>
                <a:srgbClr val="002C69"/>
              </a:solidFill>
              <a:latin typeface="Arial" panose="020B0604020202020204" pitchFamily="34" charset="0"/>
              <a:cs typeface="Arial" panose="020B0604020202020204" pitchFamily="34" charset="0"/>
            </a:endParaRPr>
          </a:p>
          <a:p>
            <a:r>
              <a:rPr lang="en-GB" sz="2400" dirty="0">
                <a:solidFill>
                  <a:srgbClr val="002C69"/>
                </a:solidFill>
                <a:latin typeface="Arial" panose="020B0604020202020204" pitchFamily="34" charset="0"/>
                <a:cs typeface="Arial" panose="020B0604020202020204" pitchFamily="34" charset="0"/>
              </a:rPr>
              <a:t>Changes to time, room layout, etc. that has been authorised should be put in place prior to candidates entering the room. The invigilator should ensure the correct candidate(s) is seated in the appropriate place so that only they have access to the reasonable adjustment. </a:t>
            </a:r>
          </a:p>
          <a:p>
            <a:endParaRPr lang="en-GB" sz="2400" dirty="0">
              <a:solidFill>
                <a:srgbClr val="002C69"/>
              </a:solidFill>
              <a:latin typeface="Arial" panose="020B0604020202020204" pitchFamily="34" charset="0"/>
              <a:cs typeface="Arial" panose="020B0604020202020204" pitchFamily="34" charset="0"/>
            </a:endParaRPr>
          </a:p>
          <a:p>
            <a:r>
              <a:rPr lang="en-GB" sz="2400" dirty="0">
                <a:solidFill>
                  <a:srgbClr val="002C69"/>
                </a:solidFill>
                <a:latin typeface="Arial" panose="020B0604020202020204" pitchFamily="34" charset="0"/>
                <a:cs typeface="Arial" panose="020B0604020202020204" pitchFamily="34" charset="0"/>
              </a:rPr>
              <a:t>Please see the Reasonable Adjustment and Special Considerations policy for more details.</a:t>
            </a:r>
          </a:p>
        </p:txBody>
      </p:sp>
    </p:spTree>
    <p:extLst>
      <p:ext uri="{BB962C8B-B14F-4D97-AF65-F5344CB8AC3E}">
        <p14:creationId xmlns:p14="http://schemas.microsoft.com/office/powerpoint/2010/main" val="17365653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Triangle 1">
            <a:extLst>
              <a:ext uri="{FF2B5EF4-FFF2-40B4-BE49-F238E27FC236}">
                <a16:creationId xmlns:a16="http://schemas.microsoft.com/office/drawing/2014/main" id="{3BC7896B-235F-4153-A578-975A1C7B4AFD}"/>
              </a:ext>
            </a:extLst>
          </p:cNvPr>
          <p:cNvSpPr/>
          <p:nvPr/>
        </p:nvSpPr>
        <p:spPr>
          <a:xfrm flipV="1">
            <a:off x="0" y="0"/>
            <a:ext cx="12192000" cy="6857999"/>
          </a:xfrm>
          <a:prstGeom prst="rtTriangle">
            <a:avLst/>
          </a:prstGeom>
          <a:solidFill>
            <a:srgbClr val="D5D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dirty="0"/>
          </a:p>
        </p:txBody>
      </p:sp>
      <p:pic>
        <p:nvPicPr>
          <p:cNvPr id="5" name="Picture 4">
            <a:extLst>
              <a:ext uri="{FF2B5EF4-FFF2-40B4-BE49-F238E27FC236}">
                <a16:creationId xmlns:a16="http://schemas.microsoft.com/office/drawing/2014/main" id="{1238CE5E-60E7-4009-848C-D76ADC7C7D8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683151" y="5621749"/>
            <a:ext cx="2388499" cy="916247"/>
          </a:xfrm>
          <a:prstGeom prst="rect">
            <a:avLst/>
          </a:prstGeom>
          <a:noFill/>
        </p:spPr>
      </p:pic>
      <p:pic>
        <p:nvPicPr>
          <p:cNvPr id="7" name="Picture 6">
            <a:extLst>
              <a:ext uri="{FF2B5EF4-FFF2-40B4-BE49-F238E27FC236}">
                <a16:creationId xmlns:a16="http://schemas.microsoft.com/office/drawing/2014/main" id="{61248894-9C51-470D-A963-8BE5CB89642B}"/>
              </a:ext>
            </a:extLst>
          </p:cNvPr>
          <p:cNvPicPr>
            <a:picLocks noChangeAspect="1"/>
          </p:cNvPicPr>
          <p:nvPr/>
        </p:nvPicPr>
        <p:blipFill>
          <a:blip r:embed="rId4"/>
          <a:stretch>
            <a:fillRect/>
          </a:stretch>
        </p:blipFill>
        <p:spPr>
          <a:xfrm>
            <a:off x="10307109" y="0"/>
            <a:ext cx="1884891" cy="1840599"/>
          </a:xfrm>
          <a:prstGeom prst="rect">
            <a:avLst/>
          </a:prstGeom>
        </p:spPr>
      </p:pic>
      <p:pic>
        <p:nvPicPr>
          <p:cNvPr id="9" name="Picture 8">
            <a:extLst>
              <a:ext uri="{FF2B5EF4-FFF2-40B4-BE49-F238E27FC236}">
                <a16:creationId xmlns:a16="http://schemas.microsoft.com/office/drawing/2014/main" id="{9C3DB922-F429-445E-B69D-D371D589BCE7}"/>
              </a:ext>
            </a:extLst>
          </p:cNvPr>
          <p:cNvPicPr>
            <a:picLocks noChangeAspect="1"/>
          </p:cNvPicPr>
          <p:nvPr/>
        </p:nvPicPr>
        <p:blipFill>
          <a:blip r:embed="rId5"/>
          <a:stretch>
            <a:fillRect/>
          </a:stretch>
        </p:blipFill>
        <p:spPr>
          <a:xfrm>
            <a:off x="0" y="6561214"/>
            <a:ext cx="12192000" cy="320003"/>
          </a:xfrm>
          <a:prstGeom prst="rect">
            <a:avLst/>
          </a:prstGeom>
        </p:spPr>
      </p:pic>
      <p:sp>
        <p:nvSpPr>
          <p:cNvPr id="4" name="TextBox 3">
            <a:extLst>
              <a:ext uri="{FF2B5EF4-FFF2-40B4-BE49-F238E27FC236}">
                <a16:creationId xmlns:a16="http://schemas.microsoft.com/office/drawing/2014/main" id="{987B1939-A255-494B-B4B1-8D034E0C9CE5}"/>
              </a:ext>
            </a:extLst>
          </p:cNvPr>
          <p:cNvSpPr txBox="1"/>
          <p:nvPr/>
        </p:nvSpPr>
        <p:spPr>
          <a:xfrm>
            <a:off x="445167" y="370814"/>
            <a:ext cx="11186660" cy="646331"/>
          </a:xfrm>
          <a:prstGeom prst="rect">
            <a:avLst/>
          </a:prstGeom>
          <a:noFill/>
        </p:spPr>
        <p:txBody>
          <a:bodyPr wrap="square" rtlCol="0">
            <a:spAutoFit/>
          </a:bodyPr>
          <a:lstStyle/>
          <a:p>
            <a:r>
              <a:rPr lang="en-GB" sz="3600" b="1" dirty="0">
                <a:solidFill>
                  <a:srgbClr val="002C69"/>
                </a:solidFill>
                <a:latin typeface="Arial" panose="020B0604020202020204" pitchFamily="34" charset="0"/>
                <a:cs typeface="Arial" panose="020B0604020202020204" pitchFamily="34" charset="0"/>
              </a:rPr>
              <a:t>Special Considerations</a:t>
            </a:r>
          </a:p>
        </p:txBody>
      </p:sp>
      <p:sp>
        <p:nvSpPr>
          <p:cNvPr id="6" name="TextBox 5">
            <a:extLst>
              <a:ext uri="{FF2B5EF4-FFF2-40B4-BE49-F238E27FC236}">
                <a16:creationId xmlns:a16="http://schemas.microsoft.com/office/drawing/2014/main" id="{06EB3BA6-817D-49C7-80D0-A4212D39A7B7}"/>
              </a:ext>
            </a:extLst>
          </p:cNvPr>
          <p:cNvSpPr txBox="1"/>
          <p:nvPr/>
        </p:nvSpPr>
        <p:spPr>
          <a:xfrm>
            <a:off x="445167" y="1228155"/>
            <a:ext cx="11186660" cy="4524315"/>
          </a:xfrm>
          <a:prstGeom prst="rect">
            <a:avLst/>
          </a:prstGeom>
          <a:noFill/>
        </p:spPr>
        <p:txBody>
          <a:bodyPr wrap="square" rtlCol="0">
            <a:spAutoFit/>
          </a:bodyPr>
          <a:lstStyle/>
          <a:p>
            <a:r>
              <a:rPr lang="en-GB" sz="2400" dirty="0">
                <a:solidFill>
                  <a:srgbClr val="002C69"/>
                </a:solidFill>
                <a:latin typeface="Arial" panose="020B0604020202020204" pitchFamily="34" charset="0"/>
                <a:cs typeface="Arial" panose="020B0604020202020204" pitchFamily="34" charset="0"/>
              </a:rPr>
              <a:t>Special considerations are applied for once the e-Assessment has taken place. </a:t>
            </a:r>
          </a:p>
          <a:p>
            <a:endParaRPr lang="en-GB" sz="2400" dirty="0">
              <a:solidFill>
                <a:srgbClr val="002C69"/>
              </a:solidFill>
              <a:latin typeface="Arial" panose="020B0604020202020204" pitchFamily="34" charset="0"/>
              <a:cs typeface="Arial" panose="020B0604020202020204" pitchFamily="34" charset="0"/>
            </a:endParaRPr>
          </a:p>
          <a:p>
            <a:r>
              <a:rPr lang="en-GB" sz="2400" dirty="0">
                <a:solidFill>
                  <a:srgbClr val="002C69"/>
                </a:solidFill>
                <a:latin typeface="Arial" panose="020B0604020202020204" pitchFamily="34" charset="0"/>
                <a:cs typeface="Arial" panose="020B0604020202020204" pitchFamily="34" charset="0"/>
              </a:rPr>
              <a:t>If the invigilator feels that there is a circumstance where the application for special consideration would be applicable, they should note down the reasons for this and the responsible person for the Centre should submit to FireQual within 2 days following the e-Assessment. </a:t>
            </a:r>
          </a:p>
          <a:p>
            <a:endParaRPr lang="en-GB" sz="2400" dirty="0">
              <a:solidFill>
                <a:srgbClr val="002C69"/>
              </a:solidFill>
              <a:latin typeface="Arial" panose="020B0604020202020204" pitchFamily="34" charset="0"/>
              <a:cs typeface="Arial" panose="020B0604020202020204" pitchFamily="34" charset="0"/>
            </a:endParaRPr>
          </a:p>
          <a:p>
            <a:r>
              <a:rPr lang="en-GB" sz="2400" dirty="0">
                <a:solidFill>
                  <a:srgbClr val="002C69"/>
                </a:solidFill>
                <a:latin typeface="Arial" panose="020B0604020202020204" pitchFamily="34" charset="0"/>
                <a:cs typeface="Arial" panose="020B0604020202020204" pitchFamily="34" charset="0"/>
              </a:rPr>
              <a:t>The invigilator or responsible person within the Centre should notify FireQual by email immediately after the e-Assessment that a submission is to be expected.</a:t>
            </a:r>
          </a:p>
          <a:p>
            <a:endParaRPr lang="en-GB" sz="2400" dirty="0">
              <a:solidFill>
                <a:srgbClr val="002C69"/>
              </a:solidFill>
              <a:latin typeface="Arial" panose="020B0604020202020204" pitchFamily="34" charset="0"/>
              <a:cs typeface="Arial" panose="020B0604020202020204" pitchFamily="34" charset="0"/>
            </a:endParaRPr>
          </a:p>
          <a:p>
            <a:r>
              <a:rPr lang="en-GB" sz="2400" dirty="0">
                <a:solidFill>
                  <a:srgbClr val="002C69"/>
                </a:solidFill>
                <a:latin typeface="Arial" panose="020B0604020202020204" pitchFamily="34" charset="0"/>
                <a:cs typeface="Arial" panose="020B0604020202020204" pitchFamily="34" charset="0"/>
              </a:rPr>
              <a:t>Please see the Reasonable Adjustment and Special Considerations policy for more details.</a:t>
            </a:r>
          </a:p>
        </p:txBody>
      </p:sp>
    </p:spTree>
    <p:extLst>
      <p:ext uri="{BB962C8B-B14F-4D97-AF65-F5344CB8AC3E}">
        <p14:creationId xmlns:p14="http://schemas.microsoft.com/office/powerpoint/2010/main" val="42362537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Triangle 1">
            <a:extLst>
              <a:ext uri="{FF2B5EF4-FFF2-40B4-BE49-F238E27FC236}">
                <a16:creationId xmlns:a16="http://schemas.microsoft.com/office/drawing/2014/main" id="{3BC7896B-235F-4153-A578-975A1C7B4AFD}"/>
              </a:ext>
            </a:extLst>
          </p:cNvPr>
          <p:cNvSpPr/>
          <p:nvPr/>
        </p:nvSpPr>
        <p:spPr>
          <a:xfrm flipV="1">
            <a:off x="0" y="0"/>
            <a:ext cx="12192000" cy="6857999"/>
          </a:xfrm>
          <a:prstGeom prst="rtTriangle">
            <a:avLst/>
          </a:prstGeom>
          <a:solidFill>
            <a:srgbClr val="D5D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dirty="0"/>
          </a:p>
        </p:txBody>
      </p:sp>
      <p:pic>
        <p:nvPicPr>
          <p:cNvPr id="5" name="Picture 4">
            <a:extLst>
              <a:ext uri="{FF2B5EF4-FFF2-40B4-BE49-F238E27FC236}">
                <a16:creationId xmlns:a16="http://schemas.microsoft.com/office/drawing/2014/main" id="{1238CE5E-60E7-4009-848C-D76ADC7C7D8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683151" y="5621749"/>
            <a:ext cx="2388499" cy="916247"/>
          </a:xfrm>
          <a:prstGeom prst="rect">
            <a:avLst/>
          </a:prstGeom>
          <a:noFill/>
        </p:spPr>
      </p:pic>
      <p:pic>
        <p:nvPicPr>
          <p:cNvPr id="7" name="Picture 6">
            <a:extLst>
              <a:ext uri="{FF2B5EF4-FFF2-40B4-BE49-F238E27FC236}">
                <a16:creationId xmlns:a16="http://schemas.microsoft.com/office/drawing/2014/main" id="{61248894-9C51-470D-A963-8BE5CB89642B}"/>
              </a:ext>
            </a:extLst>
          </p:cNvPr>
          <p:cNvPicPr>
            <a:picLocks noChangeAspect="1"/>
          </p:cNvPicPr>
          <p:nvPr/>
        </p:nvPicPr>
        <p:blipFill>
          <a:blip r:embed="rId4"/>
          <a:stretch>
            <a:fillRect/>
          </a:stretch>
        </p:blipFill>
        <p:spPr>
          <a:xfrm>
            <a:off x="10307109" y="0"/>
            <a:ext cx="1884891" cy="1840599"/>
          </a:xfrm>
          <a:prstGeom prst="rect">
            <a:avLst/>
          </a:prstGeom>
        </p:spPr>
      </p:pic>
      <p:pic>
        <p:nvPicPr>
          <p:cNvPr id="9" name="Picture 8">
            <a:extLst>
              <a:ext uri="{FF2B5EF4-FFF2-40B4-BE49-F238E27FC236}">
                <a16:creationId xmlns:a16="http://schemas.microsoft.com/office/drawing/2014/main" id="{9C3DB922-F429-445E-B69D-D371D589BCE7}"/>
              </a:ext>
            </a:extLst>
          </p:cNvPr>
          <p:cNvPicPr>
            <a:picLocks noChangeAspect="1"/>
          </p:cNvPicPr>
          <p:nvPr/>
        </p:nvPicPr>
        <p:blipFill>
          <a:blip r:embed="rId5"/>
          <a:stretch>
            <a:fillRect/>
          </a:stretch>
        </p:blipFill>
        <p:spPr>
          <a:xfrm>
            <a:off x="0" y="6561214"/>
            <a:ext cx="12192000" cy="320003"/>
          </a:xfrm>
          <a:prstGeom prst="rect">
            <a:avLst/>
          </a:prstGeom>
        </p:spPr>
      </p:pic>
      <p:sp>
        <p:nvSpPr>
          <p:cNvPr id="4" name="TextBox 3">
            <a:extLst>
              <a:ext uri="{FF2B5EF4-FFF2-40B4-BE49-F238E27FC236}">
                <a16:creationId xmlns:a16="http://schemas.microsoft.com/office/drawing/2014/main" id="{987B1939-A255-494B-B4B1-8D034E0C9CE5}"/>
              </a:ext>
            </a:extLst>
          </p:cNvPr>
          <p:cNvSpPr txBox="1"/>
          <p:nvPr/>
        </p:nvSpPr>
        <p:spPr>
          <a:xfrm>
            <a:off x="445167" y="370814"/>
            <a:ext cx="11186660" cy="646331"/>
          </a:xfrm>
          <a:prstGeom prst="rect">
            <a:avLst/>
          </a:prstGeom>
          <a:noFill/>
        </p:spPr>
        <p:txBody>
          <a:bodyPr wrap="square" rtlCol="0">
            <a:spAutoFit/>
          </a:bodyPr>
          <a:lstStyle/>
          <a:p>
            <a:r>
              <a:rPr lang="en-US" sz="3600" b="1" dirty="0">
                <a:solidFill>
                  <a:srgbClr val="002C69"/>
                </a:solidFill>
                <a:latin typeface="Arial" panose="020B0604020202020204" pitchFamily="34" charset="0"/>
                <a:cs typeface="Arial" panose="020B0604020202020204" pitchFamily="34" charset="0"/>
              </a:rPr>
              <a:t>Dealing with Suspected Malpractice</a:t>
            </a:r>
            <a:endParaRPr lang="en-GB" sz="3600" b="1" dirty="0">
              <a:solidFill>
                <a:srgbClr val="002C69"/>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46CE28AE-A0A4-431C-8BF6-2FE7CB57D961}"/>
              </a:ext>
            </a:extLst>
          </p:cNvPr>
          <p:cNvSpPr txBox="1"/>
          <p:nvPr/>
        </p:nvSpPr>
        <p:spPr>
          <a:xfrm>
            <a:off x="445167" y="1228155"/>
            <a:ext cx="11186660" cy="4893647"/>
          </a:xfrm>
          <a:prstGeom prst="rect">
            <a:avLst/>
          </a:prstGeom>
          <a:noFill/>
        </p:spPr>
        <p:txBody>
          <a:bodyPr wrap="square" rtlCol="0">
            <a:spAutoFit/>
          </a:bodyPr>
          <a:lstStyle/>
          <a:p>
            <a:r>
              <a:rPr lang="en-GB" sz="2400" dirty="0">
                <a:solidFill>
                  <a:srgbClr val="002C69"/>
                </a:solidFill>
                <a:latin typeface="Arial" panose="020B0604020202020204" pitchFamily="34" charset="0"/>
                <a:cs typeface="Arial" panose="020B0604020202020204" pitchFamily="34" charset="0"/>
              </a:rPr>
              <a:t>In dealing with suspected malpractice:</a:t>
            </a:r>
          </a:p>
          <a:p>
            <a:endParaRPr lang="en-GB" sz="2400" dirty="0">
              <a:solidFill>
                <a:srgbClr val="002C69"/>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The candidate(s) should be warned of the penalties and sanctions that could be imposed</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A record of what has happened, and any supporting evidence, should be kept by the Invigilator</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Help should be summoned if required</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Disturbance of other candidates should be minimised and, if necessary, the suspected candidate(s) should be removed from the room with as little fuss as possible</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Report the instance to FireQual immediately on completion of the e-Assessment session</a:t>
            </a:r>
          </a:p>
          <a:p>
            <a:endParaRPr lang="en-GB" sz="2400" dirty="0">
              <a:solidFill>
                <a:srgbClr val="002C6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34701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Triangle 1">
            <a:extLst>
              <a:ext uri="{FF2B5EF4-FFF2-40B4-BE49-F238E27FC236}">
                <a16:creationId xmlns:a16="http://schemas.microsoft.com/office/drawing/2014/main" id="{3BC7896B-235F-4153-A578-975A1C7B4AFD}"/>
              </a:ext>
            </a:extLst>
          </p:cNvPr>
          <p:cNvSpPr/>
          <p:nvPr/>
        </p:nvSpPr>
        <p:spPr>
          <a:xfrm flipV="1">
            <a:off x="0" y="0"/>
            <a:ext cx="12192000" cy="6857999"/>
          </a:xfrm>
          <a:prstGeom prst="rtTriangle">
            <a:avLst/>
          </a:prstGeom>
          <a:solidFill>
            <a:srgbClr val="D5D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dirty="0"/>
          </a:p>
        </p:txBody>
      </p:sp>
      <p:pic>
        <p:nvPicPr>
          <p:cNvPr id="5" name="Picture 4">
            <a:extLst>
              <a:ext uri="{FF2B5EF4-FFF2-40B4-BE49-F238E27FC236}">
                <a16:creationId xmlns:a16="http://schemas.microsoft.com/office/drawing/2014/main" id="{1238CE5E-60E7-4009-848C-D76ADC7C7D8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683151" y="5621749"/>
            <a:ext cx="2388499" cy="916247"/>
          </a:xfrm>
          <a:prstGeom prst="rect">
            <a:avLst/>
          </a:prstGeom>
          <a:noFill/>
        </p:spPr>
      </p:pic>
      <p:pic>
        <p:nvPicPr>
          <p:cNvPr id="7" name="Picture 6">
            <a:extLst>
              <a:ext uri="{FF2B5EF4-FFF2-40B4-BE49-F238E27FC236}">
                <a16:creationId xmlns:a16="http://schemas.microsoft.com/office/drawing/2014/main" id="{61248894-9C51-470D-A963-8BE5CB89642B}"/>
              </a:ext>
            </a:extLst>
          </p:cNvPr>
          <p:cNvPicPr>
            <a:picLocks noChangeAspect="1"/>
          </p:cNvPicPr>
          <p:nvPr/>
        </p:nvPicPr>
        <p:blipFill>
          <a:blip r:embed="rId4"/>
          <a:stretch>
            <a:fillRect/>
          </a:stretch>
        </p:blipFill>
        <p:spPr>
          <a:xfrm>
            <a:off x="10307109" y="0"/>
            <a:ext cx="1884891" cy="1840599"/>
          </a:xfrm>
          <a:prstGeom prst="rect">
            <a:avLst/>
          </a:prstGeom>
        </p:spPr>
      </p:pic>
      <p:pic>
        <p:nvPicPr>
          <p:cNvPr id="9" name="Picture 8">
            <a:extLst>
              <a:ext uri="{FF2B5EF4-FFF2-40B4-BE49-F238E27FC236}">
                <a16:creationId xmlns:a16="http://schemas.microsoft.com/office/drawing/2014/main" id="{9C3DB922-F429-445E-B69D-D371D589BCE7}"/>
              </a:ext>
            </a:extLst>
          </p:cNvPr>
          <p:cNvPicPr>
            <a:picLocks noChangeAspect="1"/>
          </p:cNvPicPr>
          <p:nvPr/>
        </p:nvPicPr>
        <p:blipFill>
          <a:blip r:embed="rId5"/>
          <a:stretch>
            <a:fillRect/>
          </a:stretch>
        </p:blipFill>
        <p:spPr>
          <a:xfrm>
            <a:off x="0" y="6561214"/>
            <a:ext cx="12192000" cy="320003"/>
          </a:xfrm>
          <a:prstGeom prst="rect">
            <a:avLst/>
          </a:prstGeom>
        </p:spPr>
      </p:pic>
      <p:sp>
        <p:nvSpPr>
          <p:cNvPr id="4" name="TextBox 3">
            <a:extLst>
              <a:ext uri="{FF2B5EF4-FFF2-40B4-BE49-F238E27FC236}">
                <a16:creationId xmlns:a16="http://schemas.microsoft.com/office/drawing/2014/main" id="{987B1939-A255-494B-B4B1-8D034E0C9CE5}"/>
              </a:ext>
            </a:extLst>
          </p:cNvPr>
          <p:cNvSpPr txBox="1"/>
          <p:nvPr/>
        </p:nvSpPr>
        <p:spPr>
          <a:xfrm>
            <a:off x="445167" y="370814"/>
            <a:ext cx="11186660" cy="646331"/>
          </a:xfrm>
          <a:prstGeom prst="rect">
            <a:avLst/>
          </a:prstGeom>
          <a:noFill/>
        </p:spPr>
        <p:txBody>
          <a:bodyPr wrap="square" rtlCol="0">
            <a:spAutoFit/>
          </a:bodyPr>
          <a:lstStyle/>
          <a:p>
            <a:r>
              <a:rPr lang="en-US" sz="3600" b="1" dirty="0">
                <a:solidFill>
                  <a:srgbClr val="002C69"/>
                </a:solidFill>
                <a:latin typeface="Arial" panose="020B0604020202020204" pitchFamily="34" charset="0"/>
                <a:cs typeface="Arial" panose="020B0604020202020204" pitchFamily="34" charset="0"/>
              </a:rPr>
              <a:t>Dealing with Suspected Malpractice</a:t>
            </a:r>
            <a:endParaRPr lang="en-GB" sz="3600" b="1" dirty="0">
              <a:solidFill>
                <a:srgbClr val="002C69"/>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46CE28AE-A0A4-431C-8BF6-2FE7CB57D961}"/>
              </a:ext>
            </a:extLst>
          </p:cNvPr>
          <p:cNvSpPr txBox="1"/>
          <p:nvPr/>
        </p:nvSpPr>
        <p:spPr>
          <a:xfrm>
            <a:off x="445167" y="1228155"/>
            <a:ext cx="11186660" cy="3785652"/>
          </a:xfrm>
          <a:prstGeom prst="rect">
            <a:avLst/>
          </a:prstGeom>
          <a:noFill/>
        </p:spPr>
        <p:txBody>
          <a:bodyPr wrap="square" rtlCol="0">
            <a:spAutoFit/>
          </a:bodyPr>
          <a:lstStyle/>
          <a:p>
            <a:r>
              <a:rPr lang="en-US" sz="2400" dirty="0">
                <a:solidFill>
                  <a:srgbClr val="002C69"/>
                </a:solidFill>
                <a:latin typeface="Arial" panose="020B0604020202020204" pitchFamily="34" charset="0"/>
                <a:cs typeface="Arial" panose="020B0604020202020204" pitchFamily="34" charset="0"/>
              </a:rPr>
              <a:t>Under </a:t>
            </a:r>
            <a:r>
              <a:rPr lang="en-GB" sz="2400" dirty="0">
                <a:solidFill>
                  <a:srgbClr val="002C69"/>
                </a:solidFill>
                <a:latin typeface="Arial" panose="020B0604020202020204" pitchFamily="34" charset="0"/>
                <a:cs typeface="Arial" panose="020B0604020202020204" pitchFamily="34" charset="0"/>
              </a:rPr>
              <a:t>e-Assessment conditions the use of unauthorised materials, copying or attempting to copy, evading supervision or collusion is not permitted</a:t>
            </a:r>
          </a:p>
          <a:p>
            <a:endParaRPr lang="en-GB" sz="2400" dirty="0">
              <a:solidFill>
                <a:srgbClr val="002C69"/>
              </a:solidFill>
              <a:latin typeface="Arial" panose="020B0604020202020204" pitchFamily="34" charset="0"/>
              <a:cs typeface="Arial" panose="020B0604020202020204" pitchFamily="34" charset="0"/>
            </a:endParaRPr>
          </a:p>
          <a:p>
            <a:r>
              <a:rPr lang="en-GB" sz="2400" dirty="0">
                <a:solidFill>
                  <a:srgbClr val="002C69"/>
                </a:solidFill>
                <a:latin typeface="Arial" panose="020B0604020202020204" pitchFamily="34" charset="0"/>
                <a:cs typeface="Arial" panose="020B0604020202020204" pitchFamily="34" charset="0"/>
              </a:rPr>
              <a:t>Unauthorised materials include: </a:t>
            </a:r>
          </a:p>
          <a:p>
            <a:endParaRPr lang="en-GB" sz="2400" dirty="0">
              <a:solidFill>
                <a:srgbClr val="002C69"/>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Mobile phones</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Smart watches</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iPods or MP3 players </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Food and drink (containers must be free from labels)</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Course books or reference materials unless specified as allowed by FireQual</a:t>
            </a:r>
          </a:p>
        </p:txBody>
      </p:sp>
    </p:spTree>
    <p:extLst>
      <p:ext uri="{BB962C8B-B14F-4D97-AF65-F5344CB8AC3E}">
        <p14:creationId xmlns:p14="http://schemas.microsoft.com/office/powerpoint/2010/main" val="39068233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Triangle 1">
            <a:extLst>
              <a:ext uri="{FF2B5EF4-FFF2-40B4-BE49-F238E27FC236}">
                <a16:creationId xmlns:a16="http://schemas.microsoft.com/office/drawing/2014/main" id="{3BC7896B-235F-4153-A578-975A1C7B4AFD}"/>
              </a:ext>
            </a:extLst>
          </p:cNvPr>
          <p:cNvSpPr/>
          <p:nvPr/>
        </p:nvSpPr>
        <p:spPr>
          <a:xfrm flipV="1">
            <a:off x="0" y="0"/>
            <a:ext cx="12192000" cy="6857999"/>
          </a:xfrm>
          <a:prstGeom prst="rtTriangle">
            <a:avLst/>
          </a:prstGeom>
          <a:solidFill>
            <a:srgbClr val="D5D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dirty="0"/>
          </a:p>
        </p:txBody>
      </p:sp>
      <p:pic>
        <p:nvPicPr>
          <p:cNvPr id="5" name="Picture 4">
            <a:extLst>
              <a:ext uri="{FF2B5EF4-FFF2-40B4-BE49-F238E27FC236}">
                <a16:creationId xmlns:a16="http://schemas.microsoft.com/office/drawing/2014/main" id="{1238CE5E-60E7-4009-848C-D76ADC7C7D8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683151" y="5621749"/>
            <a:ext cx="2388499" cy="916247"/>
          </a:xfrm>
          <a:prstGeom prst="rect">
            <a:avLst/>
          </a:prstGeom>
          <a:noFill/>
        </p:spPr>
      </p:pic>
      <p:pic>
        <p:nvPicPr>
          <p:cNvPr id="7" name="Picture 6">
            <a:extLst>
              <a:ext uri="{FF2B5EF4-FFF2-40B4-BE49-F238E27FC236}">
                <a16:creationId xmlns:a16="http://schemas.microsoft.com/office/drawing/2014/main" id="{61248894-9C51-470D-A963-8BE5CB89642B}"/>
              </a:ext>
            </a:extLst>
          </p:cNvPr>
          <p:cNvPicPr>
            <a:picLocks noChangeAspect="1"/>
          </p:cNvPicPr>
          <p:nvPr/>
        </p:nvPicPr>
        <p:blipFill>
          <a:blip r:embed="rId4"/>
          <a:stretch>
            <a:fillRect/>
          </a:stretch>
        </p:blipFill>
        <p:spPr>
          <a:xfrm>
            <a:off x="10307109" y="0"/>
            <a:ext cx="1884891" cy="1840599"/>
          </a:xfrm>
          <a:prstGeom prst="rect">
            <a:avLst/>
          </a:prstGeom>
        </p:spPr>
      </p:pic>
      <p:pic>
        <p:nvPicPr>
          <p:cNvPr id="9" name="Picture 8">
            <a:extLst>
              <a:ext uri="{FF2B5EF4-FFF2-40B4-BE49-F238E27FC236}">
                <a16:creationId xmlns:a16="http://schemas.microsoft.com/office/drawing/2014/main" id="{9C3DB922-F429-445E-B69D-D371D589BCE7}"/>
              </a:ext>
            </a:extLst>
          </p:cNvPr>
          <p:cNvPicPr>
            <a:picLocks noChangeAspect="1"/>
          </p:cNvPicPr>
          <p:nvPr/>
        </p:nvPicPr>
        <p:blipFill>
          <a:blip r:embed="rId5"/>
          <a:stretch>
            <a:fillRect/>
          </a:stretch>
        </p:blipFill>
        <p:spPr>
          <a:xfrm>
            <a:off x="0" y="6561214"/>
            <a:ext cx="12192000" cy="320003"/>
          </a:xfrm>
          <a:prstGeom prst="rect">
            <a:avLst/>
          </a:prstGeom>
        </p:spPr>
      </p:pic>
      <p:sp>
        <p:nvSpPr>
          <p:cNvPr id="4" name="TextBox 3">
            <a:extLst>
              <a:ext uri="{FF2B5EF4-FFF2-40B4-BE49-F238E27FC236}">
                <a16:creationId xmlns:a16="http://schemas.microsoft.com/office/drawing/2014/main" id="{987B1939-A255-494B-B4B1-8D034E0C9CE5}"/>
              </a:ext>
            </a:extLst>
          </p:cNvPr>
          <p:cNvSpPr txBox="1"/>
          <p:nvPr/>
        </p:nvSpPr>
        <p:spPr>
          <a:xfrm>
            <a:off x="445167" y="370814"/>
            <a:ext cx="11186660" cy="646331"/>
          </a:xfrm>
          <a:prstGeom prst="rect">
            <a:avLst/>
          </a:prstGeom>
          <a:noFill/>
        </p:spPr>
        <p:txBody>
          <a:bodyPr wrap="square" rtlCol="0">
            <a:spAutoFit/>
          </a:bodyPr>
          <a:lstStyle/>
          <a:p>
            <a:r>
              <a:rPr lang="en-GB" sz="3600" b="1" dirty="0">
                <a:solidFill>
                  <a:srgbClr val="002C69"/>
                </a:solidFill>
                <a:latin typeface="Arial" panose="020B0604020202020204" pitchFamily="34" charset="0"/>
                <a:cs typeface="Arial" panose="020B0604020202020204" pitchFamily="34" charset="0"/>
              </a:rPr>
              <a:t>Dealing with Evacuations</a:t>
            </a:r>
          </a:p>
        </p:txBody>
      </p:sp>
      <p:sp>
        <p:nvSpPr>
          <p:cNvPr id="3" name="TextBox 2">
            <a:extLst>
              <a:ext uri="{FF2B5EF4-FFF2-40B4-BE49-F238E27FC236}">
                <a16:creationId xmlns:a16="http://schemas.microsoft.com/office/drawing/2014/main" id="{27EF5188-C5D6-4A4D-BFA0-1C04B27BA2FE}"/>
              </a:ext>
            </a:extLst>
          </p:cNvPr>
          <p:cNvSpPr txBox="1"/>
          <p:nvPr/>
        </p:nvSpPr>
        <p:spPr>
          <a:xfrm>
            <a:off x="445167" y="1228155"/>
            <a:ext cx="11186660" cy="4524315"/>
          </a:xfrm>
          <a:prstGeom prst="rect">
            <a:avLst/>
          </a:prstGeom>
          <a:noFill/>
        </p:spPr>
        <p:txBody>
          <a:bodyPr wrap="square" rtlCol="0">
            <a:spAutoFit/>
          </a:bodyPr>
          <a:lstStyle/>
          <a:p>
            <a:r>
              <a:rPr lang="en-GB" sz="2400" dirty="0">
                <a:solidFill>
                  <a:srgbClr val="002C69"/>
                </a:solidFill>
                <a:latin typeface="Arial" panose="020B0604020202020204" pitchFamily="34" charset="0"/>
                <a:cs typeface="Arial" panose="020B0604020202020204" pitchFamily="34" charset="0"/>
              </a:rPr>
              <a:t>If the Centre needs to be evacuated:</a:t>
            </a:r>
          </a:p>
          <a:p>
            <a:endParaRPr lang="en-GB" sz="2400" dirty="0">
              <a:solidFill>
                <a:srgbClr val="002C69"/>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Stop candidates from continuing their e-Assessment</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Make a note of the time when the e-Assessment was stopped</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Collect the attendance register</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Advise candidates to leave all documents and possessions in the room and exit to the meeting point in a safe and calm manner</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Await further instructions from the responsible persons for the building and/or authorities</a:t>
            </a:r>
          </a:p>
          <a:p>
            <a:endParaRPr lang="en-GB" sz="2400" dirty="0">
              <a:solidFill>
                <a:srgbClr val="002C69"/>
              </a:solidFill>
              <a:latin typeface="Arial" panose="020B0604020202020204" pitchFamily="34" charset="0"/>
              <a:cs typeface="Arial" panose="020B0604020202020204" pitchFamily="34" charset="0"/>
            </a:endParaRPr>
          </a:p>
          <a:p>
            <a:r>
              <a:rPr lang="en-GB" sz="2400" dirty="0">
                <a:solidFill>
                  <a:srgbClr val="002C69"/>
                </a:solidFill>
                <a:latin typeface="Arial" panose="020B0604020202020204" pitchFamily="34" charset="0"/>
                <a:cs typeface="Arial" panose="020B0604020202020204" pitchFamily="34" charset="0"/>
              </a:rPr>
              <a:t>Prior to an e-Assessment taking place, the invigilator should make sure they are aware of the evacuation procedures and meeting points</a:t>
            </a:r>
          </a:p>
        </p:txBody>
      </p:sp>
    </p:spTree>
    <p:extLst>
      <p:ext uri="{BB962C8B-B14F-4D97-AF65-F5344CB8AC3E}">
        <p14:creationId xmlns:p14="http://schemas.microsoft.com/office/powerpoint/2010/main" val="13198428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Triangle 1">
            <a:extLst>
              <a:ext uri="{FF2B5EF4-FFF2-40B4-BE49-F238E27FC236}">
                <a16:creationId xmlns:a16="http://schemas.microsoft.com/office/drawing/2014/main" id="{3BC7896B-235F-4153-A578-975A1C7B4AFD}"/>
              </a:ext>
            </a:extLst>
          </p:cNvPr>
          <p:cNvSpPr/>
          <p:nvPr/>
        </p:nvSpPr>
        <p:spPr>
          <a:xfrm flipV="1">
            <a:off x="0" y="0"/>
            <a:ext cx="12192000" cy="6857999"/>
          </a:xfrm>
          <a:prstGeom prst="rtTriangle">
            <a:avLst/>
          </a:prstGeom>
          <a:solidFill>
            <a:srgbClr val="D5D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dirty="0"/>
          </a:p>
        </p:txBody>
      </p:sp>
      <p:pic>
        <p:nvPicPr>
          <p:cNvPr id="5" name="Picture 4">
            <a:extLst>
              <a:ext uri="{FF2B5EF4-FFF2-40B4-BE49-F238E27FC236}">
                <a16:creationId xmlns:a16="http://schemas.microsoft.com/office/drawing/2014/main" id="{1238CE5E-60E7-4009-848C-D76ADC7C7D8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683151" y="5621749"/>
            <a:ext cx="2388499" cy="916247"/>
          </a:xfrm>
          <a:prstGeom prst="rect">
            <a:avLst/>
          </a:prstGeom>
          <a:noFill/>
        </p:spPr>
      </p:pic>
      <p:pic>
        <p:nvPicPr>
          <p:cNvPr id="7" name="Picture 6">
            <a:extLst>
              <a:ext uri="{FF2B5EF4-FFF2-40B4-BE49-F238E27FC236}">
                <a16:creationId xmlns:a16="http://schemas.microsoft.com/office/drawing/2014/main" id="{61248894-9C51-470D-A963-8BE5CB89642B}"/>
              </a:ext>
            </a:extLst>
          </p:cNvPr>
          <p:cNvPicPr>
            <a:picLocks noChangeAspect="1"/>
          </p:cNvPicPr>
          <p:nvPr/>
        </p:nvPicPr>
        <p:blipFill>
          <a:blip r:embed="rId4"/>
          <a:stretch>
            <a:fillRect/>
          </a:stretch>
        </p:blipFill>
        <p:spPr>
          <a:xfrm>
            <a:off x="10307109" y="0"/>
            <a:ext cx="1884891" cy="1840599"/>
          </a:xfrm>
          <a:prstGeom prst="rect">
            <a:avLst/>
          </a:prstGeom>
        </p:spPr>
      </p:pic>
      <p:pic>
        <p:nvPicPr>
          <p:cNvPr id="9" name="Picture 8">
            <a:extLst>
              <a:ext uri="{FF2B5EF4-FFF2-40B4-BE49-F238E27FC236}">
                <a16:creationId xmlns:a16="http://schemas.microsoft.com/office/drawing/2014/main" id="{9C3DB922-F429-445E-B69D-D371D589BCE7}"/>
              </a:ext>
            </a:extLst>
          </p:cNvPr>
          <p:cNvPicPr>
            <a:picLocks noChangeAspect="1"/>
          </p:cNvPicPr>
          <p:nvPr/>
        </p:nvPicPr>
        <p:blipFill>
          <a:blip r:embed="rId5"/>
          <a:stretch>
            <a:fillRect/>
          </a:stretch>
        </p:blipFill>
        <p:spPr>
          <a:xfrm>
            <a:off x="0" y="6561214"/>
            <a:ext cx="12192000" cy="320003"/>
          </a:xfrm>
          <a:prstGeom prst="rect">
            <a:avLst/>
          </a:prstGeom>
        </p:spPr>
      </p:pic>
      <p:sp>
        <p:nvSpPr>
          <p:cNvPr id="4" name="TextBox 3">
            <a:extLst>
              <a:ext uri="{FF2B5EF4-FFF2-40B4-BE49-F238E27FC236}">
                <a16:creationId xmlns:a16="http://schemas.microsoft.com/office/drawing/2014/main" id="{987B1939-A255-494B-B4B1-8D034E0C9CE5}"/>
              </a:ext>
            </a:extLst>
          </p:cNvPr>
          <p:cNvSpPr txBox="1"/>
          <p:nvPr/>
        </p:nvSpPr>
        <p:spPr>
          <a:xfrm>
            <a:off x="445167" y="370814"/>
            <a:ext cx="11186660" cy="646331"/>
          </a:xfrm>
          <a:prstGeom prst="rect">
            <a:avLst/>
          </a:prstGeom>
          <a:noFill/>
        </p:spPr>
        <p:txBody>
          <a:bodyPr wrap="square" rtlCol="0">
            <a:spAutoFit/>
          </a:bodyPr>
          <a:lstStyle/>
          <a:p>
            <a:r>
              <a:rPr lang="en-GB" sz="3600" b="1" dirty="0">
                <a:solidFill>
                  <a:srgbClr val="002C69"/>
                </a:solidFill>
                <a:latin typeface="Arial" panose="020B0604020202020204" pitchFamily="34" charset="0"/>
                <a:cs typeface="Arial" panose="020B0604020202020204" pitchFamily="34" charset="0"/>
              </a:rPr>
              <a:t>Remote Invigilation</a:t>
            </a:r>
          </a:p>
        </p:txBody>
      </p:sp>
      <p:sp>
        <p:nvSpPr>
          <p:cNvPr id="3" name="TextBox 2">
            <a:extLst>
              <a:ext uri="{FF2B5EF4-FFF2-40B4-BE49-F238E27FC236}">
                <a16:creationId xmlns:a16="http://schemas.microsoft.com/office/drawing/2014/main" id="{27EF5188-C5D6-4A4D-BFA0-1C04B27BA2FE}"/>
              </a:ext>
            </a:extLst>
          </p:cNvPr>
          <p:cNvSpPr txBox="1"/>
          <p:nvPr/>
        </p:nvSpPr>
        <p:spPr>
          <a:xfrm>
            <a:off x="445167" y="1228155"/>
            <a:ext cx="11186660" cy="3785652"/>
          </a:xfrm>
          <a:prstGeom prst="rect">
            <a:avLst/>
          </a:prstGeom>
          <a:noFill/>
        </p:spPr>
        <p:txBody>
          <a:bodyPr wrap="square" rtlCol="0">
            <a:spAutoFit/>
          </a:bodyPr>
          <a:lstStyle/>
          <a:p>
            <a:r>
              <a:rPr lang="en-GB" sz="2400" dirty="0">
                <a:solidFill>
                  <a:srgbClr val="002C69"/>
                </a:solidFill>
                <a:latin typeface="Arial" panose="020B0604020202020204" pitchFamily="34" charset="0"/>
                <a:cs typeface="Arial" panose="020B0604020202020204" pitchFamily="34" charset="0"/>
              </a:rPr>
              <a:t>Remote invigilation can be used in instances where a candidate is unable to attend the Centre through circumstances out of the control of both the candidate and Centre.</a:t>
            </a:r>
          </a:p>
          <a:p>
            <a:endParaRPr lang="en-GB" sz="2400" dirty="0">
              <a:solidFill>
                <a:srgbClr val="002C69"/>
              </a:solidFill>
              <a:latin typeface="Arial" panose="020B0604020202020204" pitchFamily="34" charset="0"/>
              <a:cs typeface="Arial" panose="020B0604020202020204" pitchFamily="34" charset="0"/>
            </a:endParaRPr>
          </a:p>
          <a:p>
            <a:r>
              <a:rPr lang="en-GB" sz="2400" dirty="0">
                <a:solidFill>
                  <a:srgbClr val="002C69"/>
                </a:solidFill>
                <a:latin typeface="Arial" panose="020B0604020202020204" pitchFamily="34" charset="0"/>
                <a:cs typeface="Arial" panose="020B0604020202020204" pitchFamily="34" charset="0"/>
              </a:rPr>
              <a:t>Remote invigilation must be requested at the time of booking the e-Assessment with FireQual and the requested date and time will be confirmed with the Centre. </a:t>
            </a:r>
          </a:p>
          <a:p>
            <a:endParaRPr lang="en-GB" sz="2400" dirty="0">
              <a:solidFill>
                <a:srgbClr val="002C69"/>
              </a:solidFill>
              <a:latin typeface="Arial" panose="020B0604020202020204" pitchFamily="34" charset="0"/>
              <a:cs typeface="Arial" panose="020B0604020202020204" pitchFamily="34" charset="0"/>
            </a:endParaRPr>
          </a:p>
          <a:p>
            <a:r>
              <a:rPr lang="en-GB" sz="2400" dirty="0">
                <a:solidFill>
                  <a:srgbClr val="002C69"/>
                </a:solidFill>
                <a:latin typeface="Arial" panose="020B0604020202020204" pitchFamily="34" charset="0"/>
                <a:cs typeface="Arial" panose="020B0604020202020204" pitchFamily="34" charset="0"/>
              </a:rPr>
              <a:t>It may be necessary to change the requested time and/or date of the e-Assessment due to availability of a remote invigilation service if not provided by the Centre.</a:t>
            </a:r>
          </a:p>
        </p:txBody>
      </p:sp>
    </p:spTree>
    <p:extLst>
      <p:ext uri="{BB962C8B-B14F-4D97-AF65-F5344CB8AC3E}">
        <p14:creationId xmlns:p14="http://schemas.microsoft.com/office/powerpoint/2010/main" val="27963848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Triangle 1">
            <a:extLst>
              <a:ext uri="{FF2B5EF4-FFF2-40B4-BE49-F238E27FC236}">
                <a16:creationId xmlns:a16="http://schemas.microsoft.com/office/drawing/2014/main" id="{3BC7896B-235F-4153-A578-975A1C7B4AFD}"/>
              </a:ext>
            </a:extLst>
          </p:cNvPr>
          <p:cNvSpPr/>
          <p:nvPr/>
        </p:nvSpPr>
        <p:spPr>
          <a:xfrm flipV="1">
            <a:off x="0" y="0"/>
            <a:ext cx="12192000" cy="6857999"/>
          </a:xfrm>
          <a:prstGeom prst="rtTriangle">
            <a:avLst/>
          </a:prstGeom>
          <a:solidFill>
            <a:srgbClr val="D5D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dirty="0"/>
          </a:p>
        </p:txBody>
      </p:sp>
      <p:pic>
        <p:nvPicPr>
          <p:cNvPr id="5" name="Picture 4">
            <a:extLst>
              <a:ext uri="{FF2B5EF4-FFF2-40B4-BE49-F238E27FC236}">
                <a16:creationId xmlns:a16="http://schemas.microsoft.com/office/drawing/2014/main" id="{1238CE5E-60E7-4009-848C-D76ADC7C7D8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683151" y="5621749"/>
            <a:ext cx="2388499" cy="916247"/>
          </a:xfrm>
          <a:prstGeom prst="rect">
            <a:avLst/>
          </a:prstGeom>
          <a:noFill/>
        </p:spPr>
      </p:pic>
      <p:pic>
        <p:nvPicPr>
          <p:cNvPr id="7" name="Picture 6">
            <a:extLst>
              <a:ext uri="{FF2B5EF4-FFF2-40B4-BE49-F238E27FC236}">
                <a16:creationId xmlns:a16="http://schemas.microsoft.com/office/drawing/2014/main" id="{61248894-9C51-470D-A963-8BE5CB89642B}"/>
              </a:ext>
            </a:extLst>
          </p:cNvPr>
          <p:cNvPicPr>
            <a:picLocks noChangeAspect="1"/>
          </p:cNvPicPr>
          <p:nvPr/>
        </p:nvPicPr>
        <p:blipFill>
          <a:blip r:embed="rId4"/>
          <a:stretch>
            <a:fillRect/>
          </a:stretch>
        </p:blipFill>
        <p:spPr>
          <a:xfrm>
            <a:off x="10307109" y="0"/>
            <a:ext cx="1884891" cy="1840599"/>
          </a:xfrm>
          <a:prstGeom prst="rect">
            <a:avLst/>
          </a:prstGeom>
        </p:spPr>
      </p:pic>
      <p:pic>
        <p:nvPicPr>
          <p:cNvPr id="9" name="Picture 8">
            <a:extLst>
              <a:ext uri="{FF2B5EF4-FFF2-40B4-BE49-F238E27FC236}">
                <a16:creationId xmlns:a16="http://schemas.microsoft.com/office/drawing/2014/main" id="{9C3DB922-F429-445E-B69D-D371D589BCE7}"/>
              </a:ext>
            </a:extLst>
          </p:cNvPr>
          <p:cNvPicPr>
            <a:picLocks noChangeAspect="1"/>
          </p:cNvPicPr>
          <p:nvPr/>
        </p:nvPicPr>
        <p:blipFill>
          <a:blip r:embed="rId5"/>
          <a:stretch>
            <a:fillRect/>
          </a:stretch>
        </p:blipFill>
        <p:spPr>
          <a:xfrm>
            <a:off x="0" y="6561214"/>
            <a:ext cx="12192000" cy="320003"/>
          </a:xfrm>
          <a:prstGeom prst="rect">
            <a:avLst/>
          </a:prstGeom>
        </p:spPr>
      </p:pic>
      <p:sp>
        <p:nvSpPr>
          <p:cNvPr id="4" name="TextBox 3">
            <a:extLst>
              <a:ext uri="{FF2B5EF4-FFF2-40B4-BE49-F238E27FC236}">
                <a16:creationId xmlns:a16="http://schemas.microsoft.com/office/drawing/2014/main" id="{987B1939-A255-494B-B4B1-8D034E0C9CE5}"/>
              </a:ext>
            </a:extLst>
          </p:cNvPr>
          <p:cNvSpPr txBox="1"/>
          <p:nvPr/>
        </p:nvSpPr>
        <p:spPr>
          <a:xfrm>
            <a:off x="445167" y="370814"/>
            <a:ext cx="11186660" cy="646331"/>
          </a:xfrm>
          <a:prstGeom prst="rect">
            <a:avLst/>
          </a:prstGeom>
          <a:noFill/>
        </p:spPr>
        <p:txBody>
          <a:bodyPr wrap="square" rtlCol="0">
            <a:spAutoFit/>
          </a:bodyPr>
          <a:lstStyle/>
          <a:p>
            <a:r>
              <a:rPr lang="en-GB" sz="3600" b="1" dirty="0">
                <a:solidFill>
                  <a:srgbClr val="002C69"/>
                </a:solidFill>
                <a:latin typeface="Arial" panose="020B0604020202020204" pitchFamily="34" charset="0"/>
                <a:cs typeface="Arial" panose="020B0604020202020204" pitchFamily="34" charset="0"/>
              </a:rPr>
              <a:t>Remote Invigilation – Technical Requirements</a:t>
            </a:r>
          </a:p>
        </p:txBody>
      </p:sp>
      <p:sp>
        <p:nvSpPr>
          <p:cNvPr id="3" name="TextBox 2">
            <a:extLst>
              <a:ext uri="{FF2B5EF4-FFF2-40B4-BE49-F238E27FC236}">
                <a16:creationId xmlns:a16="http://schemas.microsoft.com/office/drawing/2014/main" id="{27EF5188-C5D6-4A4D-BFA0-1C04B27BA2FE}"/>
              </a:ext>
            </a:extLst>
          </p:cNvPr>
          <p:cNvSpPr txBox="1"/>
          <p:nvPr/>
        </p:nvSpPr>
        <p:spPr>
          <a:xfrm>
            <a:off x="445167" y="1228155"/>
            <a:ext cx="11186660" cy="3416320"/>
          </a:xfrm>
          <a:prstGeom prst="rect">
            <a:avLst/>
          </a:prstGeom>
          <a:noFill/>
        </p:spPr>
        <p:txBody>
          <a:bodyPr wrap="square" rtlCol="0">
            <a:spAutoFit/>
          </a:bodyPr>
          <a:lstStyle/>
          <a:p>
            <a:r>
              <a:rPr lang="en-GB" sz="2400" dirty="0">
                <a:solidFill>
                  <a:srgbClr val="002C69"/>
                </a:solidFill>
                <a:latin typeface="Arial" panose="020B0604020202020204" pitchFamily="34" charset="0"/>
                <a:cs typeface="Arial" panose="020B0604020202020204" pitchFamily="34" charset="0"/>
              </a:rPr>
              <a:t>To conduct remote invigilation, candidates will require access to:</a:t>
            </a:r>
          </a:p>
          <a:p>
            <a:endParaRPr lang="en-GB" sz="2400" dirty="0">
              <a:solidFill>
                <a:srgbClr val="002C69"/>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Computer/laptop/tablet that can access the e-Assessment platform and that has a webcam and microphone</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Stable internet access</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Online meeting platform, eg. Teams, that has the ability to display the webcam and audio feed and share the candidate’s screen</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Further device with a webcam, eg. smart phone, that can access the online meeting platform</a:t>
            </a:r>
          </a:p>
        </p:txBody>
      </p:sp>
    </p:spTree>
    <p:extLst>
      <p:ext uri="{BB962C8B-B14F-4D97-AF65-F5344CB8AC3E}">
        <p14:creationId xmlns:p14="http://schemas.microsoft.com/office/powerpoint/2010/main" val="26148584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Triangle 1">
            <a:extLst>
              <a:ext uri="{FF2B5EF4-FFF2-40B4-BE49-F238E27FC236}">
                <a16:creationId xmlns:a16="http://schemas.microsoft.com/office/drawing/2014/main" id="{3BC7896B-235F-4153-A578-975A1C7B4AFD}"/>
              </a:ext>
            </a:extLst>
          </p:cNvPr>
          <p:cNvSpPr/>
          <p:nvPr/>
        </p:nvSpPr>
        <p:spPr>
          <a:xfrm flipV="1">
            <a:off x="0" y="0"/>
            <a:ext cx="12192000" cy="6857999"/>
          </a:xfrm>
          <a:prstGeom prst="rtTriangle">
            <a:avLst/>
          </a:prstGeom>
          <a:solidFill>
            <a:srgbClr val="D5D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dirty="0"/>
          </a:p>
        </p:txBody>
      </p:sp>
      <p:pic>
        <p:nvPicPr>
          <p:cNvPr id="5" name="Picture 4">
            <a:extLst>
              <a:ext uri="{FF2B5EF4-FFF2-40B4-BE49-F238E27FC236}">
                <a16:creationId xmlns:a16="http://schemas.microsoft.com/office/drawing/2014/main" id="{1238CE5E-60E7-4009-848C-D76ADC7C7D8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683151" y="5621749"/>
            <a:ext cx="2388499" cy="916247"/>
          </a:xfrm>
          <a:prstGeom prst="rect">
            <a:avLst/>
          </a:prstGeom>
          <a:noFill/>
        </p:spPr>
      </p:pic>
      <p:pic>
        <p:nvPicPr>
          <p:cNvPr id="7" name="Picture 6">
            <a:extLst>
              <a:ext uri="{FF2B5EF4-FFF2-40B4-BE49-F238E27FC236}">
                <a16:creationId xmlns:a16="http://schemas.microsoft.com/office/drawing/2014/main" id="{61248894-9C51-470D-A963-8BE5CB89642B}"/>
              </a:ext>
            </a:extLst>
          </p:cNvPr>
          <p:cNvPicPr>
            <a:picLocks noChangeAspect="1"/>
          </p:cNvPicPr>
          <p:nvPr/>
        </p:nvPicPr>
        <p:blipFill>
          <a:blip r:embed="rId4"/>
          <a:stretch>
            <a:fillRect/>
          </a:stretch>
        </p:blipFill>
        <p:spPr>
          <a:xfrm>
            <a:off x="10307109" y="0"/>
            <a:ext cx="1884891" cy="1840599"/>
          </a:xfrm>
          <a:prstGeom prst="rect">
            <a:avLst/>
          </a:prstGeom>
        </p:spPr>
      </p:pic>
      <p:pic>
        <p:nvPicPr>
          <p:cNvPr id="9" name="Picture 8">
            <a:extLst>
              <a:ext uri="{FF2B5EF4-FFF2-40B4-BE49-F238E27FC236}">
                <a16:creationId xmlns:a16="http://schemas.microsoft.com/office/drawing/2014/main" id="{9C3DB922-F429-445E-B69D-D371D589BCE7}"/>
              </a:ext>
            </a:extLst>
          </p:cNvPr>
          <p:cNvPicPr>
            <a:picLocks noChangeAspect="1"/>
          </p:cNvPicPr>
          <p:nvPr/>
        </p:nvPicPr>
        <p:blipFill>
          <a:blip r:embed="rId5"/>
          <a:stretch>
            <a:fillRect/>
          </a:stretch>
        </p:blipFill>
        <p:spPr>
          <a:xfrm>
            <a:off x="0" y="6561214"/>
            <a:ext cx="12192000" cy="320003"/>
          </a:xfrm>
          <a:prstGeom prst="rect">
            <a:avLst/>
          </a:prstGeom>
        </p:spPr>
      </p:pic>
      <p:sp>
        <p:nvSpPr>
          <p:cNvPr id="4" name="TextBox 3">
            <a:extLst>
              <a:ext uri="{FF2B5EF4-FFF2-40B4-BE49-F238E27FC236}">
                <a16:creationId xmlns:a16="http://schemas.microsoft.com/office/drawing/2014/main" id="{987B1939-A255-494B-B4B1-8D034E0C9CE5}"/>
              </a:ext>
            </a:extLst>
          </p:cNvPr>
          <p:cNvSpPr txBox="1"/>
          <p:nvPr/>
        </p:nvSpPr>
        <p:spPr>
          <a:xfrm>
            <a:off x="445167" y="370814"/>
            <a:ext cx="11186660" cy="646331"/>
          </a:xfrm>
          <a:prstGeom prst="rect">
            <a:avLst/>
          </a:prstGeom>
          <a:noFill/>
        </p:spPr>
        <p:txBody>
          <a:bodyPr wrap="square" rtlCol="0">
            <a:spAutoFit/>
          </a:bodyPr>
          <a:lstStyle/>
          <a:p>
            <a:r>
              <a:rPr lang="en-GB" sz="3600" b="1" dirty="0">
                <a:solidFill>
                  <a:srgbClr val="002C69"/>
                </a:solidFill>
                <a:latin typeface="Arial" panose="020B0604020202020204" pitchFamily="34" charset="0"/>
                <a:cs typeface="Arial" panose="020B0604020202020204" pitchFamily="34" charset="0"/>
              </a:rPr>
              <a:t>Remote Invigilation – Testing Environment</a:t>
            </a:r>
          </a:p>
        </p:txBody>
      </p:sp>
      <p:sp>
        <p:nvSpPr>
          <p:cNvPr id="3" name="TextBox 2">
            <a:extLst>
              <a:ext uri="{FF2B5EF4-FFF2-40B4-BE49-F238E27FC236}">
                <a16:creationId xmlns:a16="http://schemas.microsoft.com/office/drawing/2014/main" id="{27EF5188-C5D6-4A4D-BFA0-1C04B27BA2FE}"/>
              </a:ext>
            </a:extLst>
          </p:cNvPr>
          <p:cNvSpPr txBox="1"/>
          <p:nvPr/>
        </p:nvSpPr>
        <p:spPr>
          <a:xfrm>
            <a:off x="445167" y="1228155"/>
            <a:ext cx="11186660" cy="2308324"/>
          </a:xfrm>
          <a:prstGeom prst="rect">
            <a:avLst/>
          </a:prstGeom>
          <a:noFill/>
        </p:spPr>
        <p:txBody>
          <a:bodyPr wrap="square" rtlCol="0">
            <a:spAutoFit/>
          </a:bodyPr>
          <a:lstStyle/>
          <a:p>
            <a:r>
              <a:rPr lang="en-GB" sz="2400" dirty="0">
                <a:solidFill>
                  <a:srgbClr val="002C69"/>
                </a:solidFill>
                <a:latin typeface="Arial" panose="020B0604020202020204" pitchFamily="34" charset="0"/>
                <a:cs typeface="Arial" panose="020B0604020202020204" pitchFamily="34" charset="0"/>
              </a:rPr>
              <a:t>The candidate should choose a suitable environment, eg. a quiet space that is well lit and private where no one will be present or is likely to interrupt. </a:t>
            </a:r>
          </a:p>
          <a:p>
            <a:endParaRPr lang="en-GB" sz="2400" dirty="0">
              <a:solidFill>
                <a:srgbClr val="002C69"/>
              </a:solidFill>
              <a:latin typeface="Arial" panose="020B0604020202020204" pitchFamily="34" charset="0"/>
              <a:cs typeface="Arial" panose="020B0604020202020204" pitchFamily="34" charset="0"/>
            </a:endParaRPr>
          </a:p>
          <a:p>
            <a:r>
              <a:rPr lang="en-GB" sz="2400" dirty="0">
                <a:solidFill>
                  <a:srgbClr val="002C69"/>
                </a:solidFill>
                <a:latin typeface="Arial" panose="020B0604020202020204" pitchFamily="34" charset="0"/>
                <a:cs typeface="Arial" panose="020B0604020202020204" pitchFamily="34" charset="0"/>
              </a:rPr>
              <a:t>All materials that could support the candidate in answering the questions should be removed from the room unless otherwise authorised within the e-Assessment instructions, eg. open book.</a:t>
            </a:r>
          </a:p>
        </p:txBody>
      </p:sp>
    </p:spTree>
    <p:extLst>
      <p:ext uri="{BB962C8B-B14F-4D97-AF65-F5344CB8AC3E}">
        <p14:creationId xmlns:p14="http://schemas.microsoft.com/office/powerpoint/2010/main" val="2540759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Triangle 1">
            <a:extLst>
              <a:ext uri="{FF2B5EF4-FFF2-40B4-BE49-F238E27FC236}">
                <a16:creationId xmlns:a16="http://schemas.microsoft.com/office/drawing/2014/main" id="{3BC7896B-235F-4153-A578-975A1C7B4AFD}"/>
              </a:ext>
            </a:extLst>
          </p:cNvPr>
          <p:cNvSpPr/>
          <p:nvPr/>
        </p:nvSpPr>
        <p:spPr>
          <a:xfrm flipV="1">
            <a:off x="0" y="0"/>
            <a:ext cx="12192000" cy="6857999"/>
          </a:xfrm>
          <a:prstGeom prst="rtTriangle">
            <a:avLst/>
          </a:prstGeom>
          <a:solidFill>
            <a:srgbClr val="D5D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dirty="0"/>
          </a:p>
        </p:txBody>
      </p:sp>
      <p:pic>
        <p:nvPicPr>
          <p:cNvPr id="5" name="Picture 4">
            <a:extLst>
              <a:ext uri="{FF2B5EF4-FFF2-40B4-BE49-F238E27FC236}">
                <a16:creationId xmlns:a16="http://schemas.microsoft.com/office/drawing/2014/main" id="{1238CE5E-60E7-4009-848C-D76ADC7C7D8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683151" y="5621749"/>
            <a:ext cx="2388499" cy="916247"/>
          </a:xfrm>
          <a:prstGeom prst="rect">
            <a:avLst/>
          </a:prstGeom>
          <a:noFill/>
        </p:spPr>
      </p:pic>
      <p:pic>
        <p:nvPicPr>
          <p:cNvPr id="7" name="Picture 6">
            <a:extLst>
              <a:ext uri="{FF2B5EF4-FFF2-40B4-BE49-F238E27FC236}">
                <a16:creationId xmlns:a16="http://schemas.microsoft.com/office/drawing/2014/main" id="{61248894-9C51-470D-A963-8BE5CB89642B}"/>
              </a:ext>
            </a:extLst>
          </p:cNvPr>
          <p:cNvPicPr>
            <a:picLocks noChangeAspect="1"/>
          </p:cNvPicPr>
          <p:nvPr/>
        </p:nvPicPr>
        <p:blipFill>
          <a:blip r:embed="rId4"/>
          <a:stretch>
            <a:fillRect/>
          </a:stretch>
        </p:blipFill>
        <p:spPr>
          <a:xfrm>
            <a:off x="10307109" y="0"/>
            <a:ext cx="1884891" cy="1840599"/>
          </a:xfrm>
          <a:prstGeom prst="rect">
            <a:avLst/>
          </a:prstGeom>
        </p:spPr>
      </p:pic>
      <p:pic>
        <p:nvPicPr>
          <p:cNvPr id="9" name="Picture 8">
            <a:extLst>
              <a:ext uri="{FF2B5EF4-FFF2-40B4-BE49-F238E27FC236}">
                <a16:creationId xmlns:a16="http://schemas.microsoft.com/office/drawing/2014/main" id="{9C3DB922-F429-445E-B69D-D371D589BCE7}"/>
              </a:ext>
            </a:extLst>
          </p:cNvPr>
          <p:cNvPicPr>
            <a:picLocks noChangeAspect="1"/>
          </p:cNvPicPr>
          <p:nvPr/>
        </p:nvPicPr>
        <p:blipFill>
          <a:blip r:embed="rId5"/>
          <a:stretch>
            <a:fillRect/>
          </a:stretch>
        </p:blipFill>
        <p:spPr>
          <a:xfrm>
            <a:off x="0" y="6561214"/>
            <a:ext cx="12192000" cy="320003"/>
          </a:xfrm>
          <a:prstGeom prst="rect">
            <a:avLst/>
          </a:prstGeom>
        </p:spPr>
      </p:pic>
      <p:sp>
        <p:nvSpPr>
          <p:cNvPr id="4" name="TextBox 3">
            <a:extLst>
              <a:ext uri="{FF2B5EF4-FFF2-40B4-BE49-F238E27FC236}">
                <a16:creationId xmlns:a16="http://schemas.microsoft.com/office/drawing/2014/main" id="{987B1939-A255-494B-B4B1-8D034E0C9CE5}"/>
              </a:ext>
            </a:extLst>
          </p:cNvPr>
          <p:cNvSpPr txBox="1"/>
          <p:nvPr/>
        </p:nvSpPr>
        <p:spPr>
          <a:xfrm>
            <a:off x="445167" y="370814"/>
            <a:ext cx="11186660" cy="1200329"/>
          </a:xfrm>
          <a:prstGeom prst="rect">
            <a:avLst/>
          </a:prstGeom>
          <a:noFill/>
        </p:spPr>
        <p:txBody>
          <a:bodyPr wrap="square" rtlCol="0">
            <a:spAutoFit/>
          </a:bodyPr>
          <a:lstStyle/>
          <a:p>
            <a:r>
              <a:rPr lang="en-GB" sz="3600" b="1" dirty="0">
                <a:solidFill>
                  <a:srgbClr val="002C69"/>
                </a:solidFill>
                <a:latin typeface="Arial" panose="020B0604020202020204" pitchFamily="34" charset="0"/>
                <a:cs typeface="Arial" panose="020B0604020202020204" pitchFamily="34" charset="0"/>
              </a:rPr>
              <a:t>Remote Invigilation – Conducting the </a:t>
            </a:r>
          </a:p>
          <a:p>
            <a:r>
              <a:rPr lang="en-GB" sz="3600" b="1" dirty="0">
                <a:solidFill>
                  <a:srgbClr val="002C69"/>
                </a:solidFill>
                <a:latin typeface="Arial" panose="020B0604020202020204" pitchFamily="34" charset="0"/>
                <a:cs typeface="Arial" panose="020B0604020202020204" pitchFamily="34" charset="0"/>
              </a:rPr>
              <a:t>e-Assessment</a:t>
            </a:r>
          </a:p>
        </p:txBody>
      </p:sp>
      <p:sp>
        <p:nvSpPr>
          <p:cNvPr id="3" name="TextBox 2">
            <a:extLst>
              <a:ext uri="{FF2B5EF4-FFF2-40B4-BE49-F238E27FC236}">
                <a16:creationId xmlns:a16="http://schemas.microsoft.com/office/drawing/2014/main" id="{27EF5188-C5D6-4A4D-BFA0-1C04B27BA2FE}"/>
              </a:ext>
            </a:extLst>
          </p:cNvPr>
          <p:cNvSpPr txBox="1"/>
          <p:nvPr/>
        </p:nvSpPr>
        <p:spPr>
          <a:xfrm>
            <a:off x="445167" y="1725108"/>
            <a:ext cx="11186660" cy="3785652"/>
          </a:xfrm>
          <a:prstGeom prst="rect">
            <a:avLst/>
          </a:prstGeom>
          <a:noFill/>
        </p:spPr>
        <p:txBody>
          <a:bodyPr wrap="square" rtlCol="0">
            <a:spAutoFit/>
          </a:bodyPr>
          <a:lstStyle/>
          <a:p>
            <a:r>
              <a:rPr lang="en-GB" sz="2400" dirty="0">
                <a:solidFill>
                  <a:srgbClr val="002C69"/>
                </a:solidFill>
                <a:latin typeface="Arial" panose="020B0604020202020204" pitchFamily="34" charset="0"/>
                <a:cs typeface="Arial" panose="020B0604020202020204" pitchFamily="34" charset="0"/>
              </a:rPr>
              <a:t>The following sets out how to conduct the remote invigilation:</a:t>
            </a:r>
          </a:p>
          <a:p>
            <a:endParaRPr lang="en-GB" sz="2400" dirty="0">
              <a:solidFill>
                <a:srgbClr val="002C69"/>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Both invigilator and candidate should sign into the online meeting platform</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The invigilator should complete introductions, check the identity of the candidate and confirm they understand the rules relating to the conducting of the e-Assessment</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The candidate should share their screen with the invigilator and checks made to ensure no unauthorised content is on screen, eg. other webpages or notes. Any unauthorised content on screen must be closed prior to commencing the e-Assessment</a:t>
            </a:r>
          </a:p>
        </p:txBody>
      </p:sp>
    </p:spTree>
    <p:extLst>
      <p:ext uri="{BB962C8B-B14F-4D97-AF65-F5344CB8AC3E}">
        <p14:creationId xmlns:p14="http://schemas.microsoft.com/office/powerpoint/2010/main" val="40996452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Triangle 1">
            <a:extLst>
              <a:ext uri="{FF2B5EF4-FFF2-40B4-BE49-F238E27FC236}">
                <a16:creationId xmlns:a16="http://schemas.microsoft.com/office/drawing/2014/main" id="{3BC7896B-235F-4153-A578-975A1C7B4AFD}"/>
              </a:ext>
            </a:extLst>
          </p:cNvPr>
          <p:cNvSpPr/>
          <p:nvPr/>
        </p:nvSpPr>
        <p:spPr>
          <a:xfrm flipV="1">
            <a:off x="0" y="0"/>
            <a:ext cx="12192000" cy="6857999"/>
          </a:xfrm>
          <a:prstGeom prst="rtTriangle">
            <a:avLst/>
          </a:prstGeom>
          <a:solidFill>
            <a:srgbClr val="D5D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dirty="0"/>
          </a:p>
        </p:txBody>
      </p:sp>
      <p:pic>
        <p:nvPicPr>
          <p:cNvPr id="5" name="Picture 4">
            <a:extLst>
              <a:ext uri="{FF2B5EF4-FFF2-40B4-BE49-F238E27FC236}">
                <a16:creationId xmlns:a16="http://schemas.microsoft.com/office/drawing/2014/main" id="{1238CE5E-60E7-4009-848C-D76ADC7C7D8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683151" y="5621749"/>
            <a:ext cx="2388499" cy="916247"/>
          </a:xfrm>
          <a:prstGeom prst="rect">
            <a:avLst/>
          </a:prstGeom>
          <a:noFill/>
        </p:spPr>
      </p:pic>
      <p:pic>
        <p:nvPicPr>
          <p:cNvPr id="7" name="Picture 6">
            <a:extLst>
              <a:ext uri="{FF2B5EF4-FFF2-40B4-BE49-F238E27FC236}">
                <a16:creationId xmlns:a16="http://schemas.microsoft.com/office/drawing/2014/main" id="{61248894-9C51-470D-A963-8BE5CB89642B}"/>
              </a:ext>
            </a:extLst>
          </p:cNvPr>
          <p:cNvPicPr>
            <a:picLocks noChangeAspect="1"/>
          </p:cNvPicPr>
          <p:nvPr/>
        </p:nvPicPr>
        <p:blipFill>
          <a:blip r:embed="rId4"/>
          <a:stretch>
            <a:fillRect/>
          </a:stretch>
        </p:blipFill>
        <p:spPr>
          <a:xfrm>
            <a:off x="10307109" y="0"/>
            <a:ext cx="1884891" cy="1840599"/>
          </a:xfrm>
          <a:prstGeom prst="rect">
            <a:avLst/>
          </a:prstGeom>
        </p:spPr>
      </p:pic>
      <p:pic>
        <p:nvPicPr>
          <p:cNvPr id="9" name="Picture 8">
            <a:extLst>
              <a:ext uri="{FF2B5EF4-FFF2-40B4-BE49-F238E27FC236}">
                <a16:creationId xmlns:a16="http://schemas.microsoft.com/office/drawing/2014/main" id="{9C3DB922-F429-445E-B69D-D371D589BCE7}"/>
              </a:ext>
            </a:extLst>
          </p:cNvPr>
          <p:cNvPicPr>
            <a:picLocks noChangeAspect="1"/>
          </p:cNvPicPr>
          <p:nvPr/>
        </p:nvPicPr>
        <p:blipFill>
          <a:blip r:embed="rId5"/>
          <a:stretch>
            <a:fillRect/>
          </a:stretch>
        </p:blipFill>
        <p:spPr>
          <a:xfrm>
            <a:off x="0" y="6561214"/>
            <a:ext cx="12192000" cy="320003"/>
          </a:xfrm>
          <a:prstGeom prst="rect">
            <a:avLst/>
          </a:prstGeom>
        </p:spPr>
      </p:pic>
      <p:sp>
        <p:nvSpPr>
          <p:cNvPr id="4" name="TextBox 3">
            <a:extLst>
              <a:ext uri="{FF2B5EF4-FFF2-40B4-BE49-F238E27FC236}">
                <a16:creationId xmlns:a16="http://schemas.microsoft.com/office/drawing/2014/main" id="{987B1939-A255-494B-B4B1-8D034E0C9CE5}"/>
              </a:ext>
            </a:extLst>
          </p:cNvPr>
          <p:cNvSpPr txBox="1"/>
          <p:nvPr/>
        </p:nvSpPr>
        <p:spPr>
          <a:xfrm>
            <a:off x="445167" y="370814"/>
            <a:ext cx="11186660" cy="646331"/>
          </a:xfrm>
          <a:prstGeom prst="rect">
            <a:avLst/>
          </a:prstGeom>
          <a:noFill/>
        </p:spPr>
        <p:txBody>
          <a:bodyPr wrap="square" rtlCol="0">
            <a:spAutoFit/>
          </a:bodyPr>
          <a:lstStyle/>
          <a:p>
            <a:r>
              <a:rPr lang="en-GB" sz="3600" b="1" dirty="0">
                <a:solidFill>
                  <a:srgbClr val="002C69"/>
                </a:solidFill>
                <a:latin typeface="Arial" panose="020B0604020202020204" pitchFamily="34" charset="0"/>
                <a:cs typeface="Arial" panose="020B0604020202020204" pitchFamily="34" charset="0"/>
              </a:rPr>
              <a:t>Overview</a:t>
            </a:r>
          </a:p>
        </p:txBody>
      </p:sp>
      <p:sp>
        <p:nvSpPr>
          <p:cNvPr id="22" name="TextBox 21">
            <a:extLst>
              <a:ext uri="{FF2B5EF4-FFF2-40B4-BE49-F238E27FC236}">
                <a16:creationId xmlns:a16="http://schemas.microsoft.com/office/drawing/2014/main" id="{30C8CEDB-BF4E-46F0-BFA3-F17C3D87BB8C}"/>
              </a:ext>
            </a:extLst>
          </p:cNvPr>
          <p:cNvSpPr txBox="1"/>
          <p:nvPr/>
        </p:nvSpPr>
        <p:spPr>
          <a:xfrm>
            <a:off x="445167" y="1228155"/>
            <a:ext cx="11186660" cy="3046988"/>
          </a:xfrm>
          <a:prstGeom prst="rect">
            <a:avLst/>
          </a:prstGeom>
          <a:noFill/>
        </p:spPr>
        <p:txBody>
          <a:bodyPr wrap="square" rtlCol="0">
            <a:spAutoFit/>
          </a:bodyPr>
          <a:lstStyle/>
          <a:p>
            <a:r>
              <a:rPr lang="en-GB" sz="2400" dirty="0">
                <a:solidFill>
                  <a:srgbClr val="002C69"/>
                </a:solidFill>
                <a:latin typeface="Arial" panose="020B0604020202020204" pitchFamily="34" charset="0"/>
                <a:cs typeface="Arial" panose="020B0604020202020204" pitchFamily="34" charset="0"/>
              </a:rPr>
              <a:t>This training session will cover:</a:t>
            </a:r>
          </a:p>
          <a:p>
            <a:endParaRPr lang="en-GB" sz="2400" dirty="0">
              <a:solidFill>
                <a:srgbClr val="002C69"/>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What an invigilator is</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What the main duties of an invigilator are</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Setting up and conducting e-Assessments</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Managing the conduct of e-Assessments</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Dealing with unplanned situations</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Application of reasonable adjustments and special considerations</a:t>
            </a:r>
          </a:p>
        </p:txBody>
      </p:sp>
    </p:spTree>
    <p:extLst>
      <p:ext uri="{BB962C8B-B14F-4D97-AF65-F5344CB8AC3E}">
        <p14:creationId xmlns:p14="http://schemas.microsoft.com/office/powerpoint/2010/main" val="28287396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Triangle 1">
            <a:extLst>
              <a:ext uri="{FF2B5EF4-FFF2-40B4-BE49-F238E27FC236}">
                <a16:creationId xmlns:a16="http://schemas.microsoft.com/office/drawing/2014/main" id="{3BC7896B-235F-4153-A578-975A1C7B4AFD}"/>
              </a:ext>
            </a:extLst>
          </p:cNvPr>
          <p:cNvSpPr/>
          <p:nvPr/>
        </p:nvSpPr>
        <p:spPr>
          <a:xfrm flipV="1">
            <a:off x="0" y="0"/>
            <a:ext cx="12192000" cy="6857999"/>
          </a:xfrm>
          <a:prstGeom prst="rtTriangle">
            <a:avLst/>
          </a:prstGeom>
          <a:solidFill>
            <a:srgbClr val="D5D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dirty="0"/>
          </a:p>
        </p:txBody>
      </p:sp>
      <p:pic>
        <p:nvPicPr>
          <p:cNvPr id="5" name="Picture 4">
            <a:extLst>
              <a:ext uri="{FF2B5EF4-FFF2-40B4-BE49-F238E27FC236}">
                <a16:creationId xmlns:a16="http://schemas.microsoft.com/office/drawing/2014/main" id="{1238CE5E-60E7-4009-848C-D76ADC7C7D8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683151" y="5621749"/>
            <a:ext cx="2388499" cy="916247"/>
          </a:xfrm>
          <a:prstGeom prst="rect">
            <a:avLst/>
          </a:prstGeom>
          <a:noFill/>
        </p:spPr>
      </p:pic>
      <p:pic>
        <p:nvPicPr>
          <p:cNvPr id="7" name="Picture 6">
            <a:extLst>
              <a:ext uri="{FF2B5EF4-FFF2-40B4-BE49-F238E27FC236}">
                <a16:creationId xmlns:a16="http://schemas.microsoft.com/office/drawing/2014/main" id="{61248894-9C51-470D-A963-8BE5CB89642B}"/>
              </a:ext>
            </a:extLst>
          </p:cNvPr>
          <p:cNvPicPr>
            <a:picLocks noChangeAspect="1"/>
          </p:cNvPicPr>
          <p:nvPr/>
        </p:nvPicPr>
        <p:blipFill>
          <a:blip r:embed="rId4"/>
          <a:stretch>
            <a:fillRect/>
          </a:stretch>
        </p:blipFill>
        <p:spPr>
          <a:xfrm>
            <a:off x="10307109" y="0"/>
            <a:ext cx="1884891" cy="1840599"/>
          </a:xfrm>
          <a:prstGeom prst="rect">
            <a:avLst/>
          </a:prstGeom>
        </p:spPr>
      </p:pic>
      <p:pic>
        <p:nvPicPr>
          <p:cNvPr id="9" name="Picture 8">
            <a:extLst>
              <a:ext uri="{FF2B5EF4-FFF2-40B4-BE49-F238E27FC236}">
                <a16:creationId xmlns:a16="http://schemas.microsoft.com/office/drawing/2014/main" id="{9C3DB922-F429-445E-B69D-D371D589BCE7}"/>
              </a:ext>
            </a:extLst>
          </p:cNvPr>
          <p:cNvPicPr>
            <a:picLocks noChangeAspect="1"/>
          </p:cNvPicPr>
          <p:nvPr/>
        </p:nvPicPr>
        <p:blipFill>
          <a:blip r:embed="rId5"/>
          <a:stretch>
            <a:fillRect/>
          </a:stretch>
        </p:blipFill>
        <p:spPr>
          <a:xfrm>
            <a:off x="0" y="6561214"/>
            <a:ext cx="12192000" cy="320003"/>
          </a:xfrm>
          <a:prstGeom prst="rect">
            <a:avLst/>
          </a:prstGeom>
        </p:spPr>
      </p:pic>
      <p:sp>
        <p:nvSpPr>
          <p:cNvPr id="4" name="TextBox 3">
            <a:extLst>
              <a:ext uri="{FF2B5EF4-FFF2-40B4-BE49-F238E27FC236}">
                <a16:creationId xmlns:a16="http://schemas.microsoft.com/office/drawing/2014/main" id="{987B1939-A255-494B-B4B1-8D034E0C9CE5}"/>
              </a:ext>
            </a:extLst>
          </p:cNvPr>
          <p:cNvSpPr txBox="1"/>
          <p:nvPr/>
        </p:nvSpPr>
        <p:spPr>
          <a:xfrm>
            <a:off x="445167" y="370814"/>
            <a:ext cx="11186660" cy="1200329"/>
          </a:xfrm>
          <a:prstGeom prst="rect">
            <a:avLst/>
          </a:prstGeom>
          <a:noFill/>
        </p:spPr>
        <p:txBody>
          <a:bodyPr wrap="square" rtlCol="0">
            <a:spAutoFit/>
          </a:bodyPr>
          <a:lstStyle/>
          <a:p>
            <a:r>
              <a:rPr lang="en-GB" sz="3600" b="1" dirty="0">
                <a:solidFill>
                  <a:srgbClr val="002C69"/>
                </a:solidFill>
                <a:latin typeface="Arial" panose="020B0604020202020204" pitchFamily="34" charset="0"/>
                <a:cs typeface="Arial" panose="020B0604020202020204" pitchFamily="34" charset="0"/>
              </a:rPr>
              <a:t>Remote Invigilation – Conducting the </a:t>
            </a:r>
          </a:p>
          <a:p>
            <a:r>
              <a:rPr lang="en-GB" sz="3600" b="1" dirty="0">
                <a:solidFill>
                  <a:srgbClr val="002C69"/>
                </a:solidFill>
                <a:latin typeface="Arial" panose="020B0604020202020204" pitchFamily="34" charset="0"/>
                <a:cs typeface="Arial" panose="020B0604020202020204" pitchFamily="34" charset="0"/>
              </a:rPr>
              <a:t>e-Assessment</a:t>
            </a:r>
          </a:p>
        </p:txBody>
      </p:sp>
      <p:sp>
        <p:nvSpPr>
          <p:cNvPr id="3" name="TextBox 2">
            <a:extLst>
              <a:ext uri="{FF2B5EF4-FFF2-40B4-BE49-F238E27FC236}">
                <a16:creationId xmlns:a16="http://schemas.microsoft.com/office/drawing/2014/main" id="{27EF5188-C5D6-4A4D-BFA0-1C04B27BA2FE}"/>
              </a:ext>
            </a:extLst>
          </p:cNvPr>
          <p:cNvSpPr txBox="1"/>
          <p:nvPr/>
        </p:nvSpPr>
        <p:spPr>
          <a:xfrm>
            <a:off x="445167" y="1725108"/>
            <a:ext cx="11186660" cy="4154984"/>
          </a:xfrm>
          <a:prstGeom prst="rect">
            <a:avLst/>
          </a:prstGeom>
          <a:noFill/>
        </p:spPr>
        <p:txBody>
          <a:bodyPr wrap="square" rtlCol="0">
            <a:spAutoFit/>
          </a:bodyPr>
          <a:lstStyle/>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The candidate should use the secondary device, eg. the smart phone, to show the invigilator the room that the e-Assessment is to take place to ensure there are no unauthorised materials or persons present. Anything that is unauthorised should be removed from the room prior to commencing the e-Assessment</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The candidate should set the secondary device at a place and angle that the invigilator can see the workstation and the candidate throughout the e-Assessment</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The candidate should ensure both devices are plugged into a power supply</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The invigilator should ensure that the candidate has access to the e-Assessment platform and is ready to start on time</a:t>
            </a:r>
          </a:p>
        </p:txBody>
      </p:sp>
    </p:spTree>
    <p:extLst>
      <p:ext uri="{BB962C8B-B14F-4D97-AF65-F5344CB8AC3E}">
        <p14:creationId xmlns:p14="http://schemas.microsoft.com/office/powerpoint/2010/main" val="24871354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Triangle 1">
            <a:extLst>
              <a:ext uri="{FF2B5EF4-FFF2-40B4-BE49-F238E27FC236}">
                <a16:creationId xmlns:a16="http://schemas.microsoft.com/office/drawing/2014/main" id="{3BC7896B-235F-4153-A578-975A1C7B4AFD}"/>
              </a:ext>
            </a:extLst>
          </p:cNvPr>
          <p:cNvSpPr/>
          <p:nvPr/>
        </p:nvSpPr>
        <p:spPr>
          <a:xfrm flipV="1">
            <a:off x="0" y="0"/>
            <a:ext cx="12192000" cy="6857999"/>
          </a:xfrm>
          <a:prstGeom prst="rtTriangle">
            <a:avLst/>
          </a:prstGeom>
          <a:solidFill>
            <a:srgbClr val="D5D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dirty="0"/>
          </a:p>
        </p:txBody>
      </p:sp>
      <p:pic>
        <p:nvPicPr>
          <p:cNvPr id="5" name="Picture 4">
            <a:extLst>
              <a:ext uri="{FF2B5EF4-FFF2-40B4-BE49-F238E27FC236}">
                <a16:creationId xmlns:a16="http://schemas.microsoft.com/office/drawing/2014/main" id="{1238CE5E-60E7-4009-848C-D76ADC7C7D8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683151" y="5621749"/>
            <a:ext cx="2388499" cy="916247"/>
          </a:xfrm>
          <a:prstGeom prst="rect">
            <a:avLst/>
          </a:prstGeom>
          <a:noFill/>
        </p:spPr>
      </p:pic>
      <p:pic>
        <p:nvPicPr>
          <p:cNvPr id="7" name="Picture 6">
            <a:extLst>
              <a:ext uri="{FF2B5EF4-FFF2-40B4-BE49-F238E27FC236}">
                <a16:creationId xmlns:a16="http://schemas.microsoft.com/office/drawing/2014/main" id="{61248894-9C51-470D-A963-8BE5CB89642B}"/>
              </a:ext>
            </a:extLst>
          </p:cNvPr>
          <p:cNvPicPr>
            <a:picLocks noChangeAspect="1"/>
          </p:cNvPicPr>
          <p:nvPr/>
        </p:nvPicPr>
        <p:blipFill>
          <a:blip r:embed="rId4"/>
          <a:stretch>
            <a:fillRect/>
          </a:stretch>
        </p:blipFill>
        <p:spPr>
          <a:xfrm>
            <a:off x="10307109" y="0"/>
            <a:ext cx="1884891" cy="1840599"/>
          </a:xfrm>
          <a:prstGeom prst="rect">
            <a:avLst/>
          </a:prstGeom>
        </p:spPr>
      </p:pic>
      <p:pic>
        <p:nvPicPr>
          <p:cNvPr id="9" name="Picture 8">
            <a:extLst>
              <a:ext uri="{FF2B5EF4-FFF2-40B4-BE49-F238E27FC236}">
                <a16:creationId xmlns:a16="http://schemas.microsoft.com/office/drawing/2014/main" id="{9C3DB922-F429-445E-B69D-D371D589BCE7}"/>
              </a:ext>
            </a:extLst>
          </p:cNvPr>
          <p:cNvPicPr>
            <a:picLocks noChangeAspect="1"/>
          </p:cNvPicPr>
          <p:nvPr/>
        </p:nvPicPr>
        <p:blipFill>
          <a:blip r:embed="rId5"/>
          <a:stretch>
            <a:fillRect/>
          </a:stretch>
        </p:blipFill>
        <p:spPr>
          <a:xfrm>
            <a:off x="0" y="6561214"/>
            <a:ext cx="12192000" cy="320003"/>
          </a:xfrm>
          <a:prstGeom prst="rect">
            <a:avLst/>
          </a:prstGeom>
        </p:spPr>
      </p:pic>
      <p:sp>
        <p:nvSpPr>
          <p:cNvPr id="4" name="TextBox 3">
            <a:extLst>
              <a:ext uri="{FF2B5EF4-FFF2-40B4-BE49-F238E27FC236}">
                <a16:creationId xmlns:a16="http://schemas.microsoft.com/office/drawing/2014/main" id="{987B1939-A255-494B-B4B1-8D034E0C9CE5}"/>
              </a:ext>
            </a:extLst>
          </p:cNvPr>
          <p:cNvSpPr txBox="1"/>
          <p:nvPr/>
        </p:nvSpPr>
        <p:spPr>
          <a:xfrm>
            <a:off x="445167" y="370814"/>
            <a:ext cx="11186660" cy="1200329"/>
          </a:xfrm>
          <a:prstGeom prst="rect">
            <a:avLst/>
          </a:prstGeom>
          <a:noFill/>
        </p:spPr>
        <p:txBody>
          <a:bodyPr wrap="square" rtlCol="0">
            <a:spAutoFit/>
          </a:bodyPr>
          <a:lstStyle/>
          <a:p>
            <a:r>
              <a:rPr lang="en-GB" sz="3600" b="1" dirty="0">
                <a:solidFill>
                  <a:srgbClr val="002C69"/>
                </a:solidFill>
                <a:latin typeface="Arial" panose="020B0604020202020204" pitchFamily="34" charset="0"/>
                <a:cs typeface="Arial" panose="020B0604020202020204" pitchFamily="34" charset="0"/>
              </a:rPr>
              <a:t>Remote Invigilation – Conducting the </a:t>
            </a:r>
          </a:p>
          <a:p>
            <a:r>
              <a:rPr lang="en-GB" sz="3600" b="1" dirty="0">
                <a:solidFill>
                  <a:srgbClr val="002C69"/>
                </a:solidFill>
                <a:latin typeface="Arial" panose="020B0604020202020204" pitchFamily="34" charset="0"/>
                <a:cs typeface="Arial" panose="020B0604020202020204" pitchFamily="34" charset="0"/>
              </a:rPr>
              <a:t>e-Assessment</a:t>
            </a:r>
          </a:p>
        </p:txBody>
      </p:sp>
      <p:sp>
        <p:nvSpPr>
          <p:cNvPr id="3" name="TextBox 2">
            <a:extLst>
              <a:ext uri="{FF2B5EF4-FFF2-40B4-BE49-F238E27FC236}">
                <a16:creationId xmlns:a16="http://schemas.microsoft.com/office/drawing/2014/main" id="{27EF5188-C5D6-4A4D-BFA0-1C04B27BA2FE}"/>
              </a:ext>
            </a:extLst>
          </p:cNvPr>
          <p:cNvSpPr txBox="1"/>
          <p:nvPr/>
        </p:nvSpPr>
        <p:spPr>
          <a:xfrm>
            <a:off x="445167" y="1725108"/>
            <a:ext cx="11186660" cy="3785652"/>
          </a:xfrm>
          <a:prstGeom prst="rect">
            <a:avLst/>
          </a:prstGeom>
          <a:noFill/>
        </p:spPr>
        <p:txBody>
          <a:bodyPr wrap="square" rtlCol="0">
            <a:spAutoFit/>
          </a:bodyPr>
          <a:lstStyle/>
          <a:p>
            <a:r>
              <a:rPr lang="en-GB" sz="2400" dirty="0">
                <a:solidFill>
                  <a:srgbClr val="002C69"/>
                </a:solidFill>
                <a:latin typeface="Arial" panose="020B0604020202020204" pitchFamily="34" charset="0"/>
                <a:cs typeface="Arial" panose="020B0604020202020204" pitchFamily="34" charset="0"/>
              </a:rPr>
              <a:t>The following sets out how to conduct the remote invigilation:</a:t>
            </a:r>
          </a:p>
          <a:p>
            <a:endParaRPr lang="en-GB" sz="2400" dirty="0">
              <a:solidFill>
                <a:srgbClr val="002C69"/>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Both invigilator and candidate should sign into the online meeting platform</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The invigilator should complete introductions, check the identity of the candidate and confirm they understand the rules relating to the conducting of the e-Assessment</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The candidate should share their screen with the invigilator and checks made to ensure no unauthorised content is on screen, eg. other webpages or notes. Any unauthorised content on screen must be closed prior to commencing the e-Assessment</a:t>
            </a:r>
          </a:p>
        </p:txBody>
      </p:sp>
    </p:spTree>
    <p:extLst>
      <p:ext uri="{BB962C8B-B14F-4D97-AF65-F5344CB8AC3E}">
        <p14:creationId xmlns:p14="http://schemas.microsoft.com/office/powerpoint/2010/main" val="9313587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Triangle 1">
            <a:extLst>
              <a:ext uri="{FF2B5EF4-FFF2-40B4-BE49-F238E27FC236}">
                <a16:creationId xmlns:a16="http://schemas.microsoft.com/office/drawing/2014/main" id="{3BC7896B-235F-4153-A578-975A1C7B4AFD}"/>
              </a:ext>
            </a:extLst>
          </p:cNvPr>
          <p:cNvSpPr/>
          <p:nvPr/>
        </p:nvSpPr>
        <p:spPr>
          <a:xfrm flipV="1">
            <a:off x="0" y="0"/>
            <a:ext cx="12192000" cy="6857999"/>
          </a:xfrm>
          <a:prstGeom prst="rtTriangle">
            <a:avLst/>
          </a:prstGeom>
          <a:solidFill>
            <a:srgbClr val="D5D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dirty="0"/>
          </a:p>
        </p:txBody>
      </p:sp>
      <p:pic>
        <p:nvPicPr>
          <p:cNvPr id="5" name="Picture 4">
            <a:extLst>
              <a:ext uri="{FF2B5EF4-FFF2-40B4-BE49-F238E27FC236}">
                <a16:creationId xmlns:a16="http://schemas.microsoft.com/office/drawing/2014/main" id="{1238CE5E-60E7-4009-848C-D76ADC7C7D8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683151" y="5621749"/>
            <a:ext cx="2388499" cy="916247"/>
          </a:xfrm>
          <a:prstGeom prst="rect">
            <a:avLst/>
          </a:prstGeom>
          <a:noFill/>
        </p:spPr>
      </p:pic>
      <p:pic>
        <p:nvPicPr>
          <p:cNvPr id="7" name="Picture 6">
            <a:extLst>
              <a:ext uri="{FF2B5EF4-FFF2-40B4-BE49-F238E27FC236}">
                <a16:creationId xmlns:a16="http://schemas.microsoft.com/office/drawing/2014/main" id="{61248894-9C51-470D-A963-8BE5CB89642B}"/>
              </a:ext>
            </a:extLst>
          </p:cNvPr>
          <p:cNvPicPr>
            <a:picLocks noChangeAspect="1"/>
          </p:cNvPicPr>
          <p:nvPr/>
        </p:nvPicPr>
        <p:blipFill>
          <a:blip r:embed="rId4"/>
          <a:stretch>
            <a:fillRect/>
          </a:stretch>
        </p:blipFill>
        <p:spPr>
          <a:xfrm>
            <a:off x="10307109" y="0"/>
            <a:ext cx="1884891" cy="1840599"/>
          </a:xfrm>
          <a:prstGeom prst="rect">
            <a:avLst/>
          </a:prstGeom>
        </p:spPr>
      </p:pic>
      <p:pic>
        <p:nvPicPr>
          <p:cNvPr id="9" name="Picture 8">
            <a:extLst>
              <a:ext uri="{FF2B5EF4-FFF2-40B4-BE49-F238E27FC236}">
                <a16:creationId xmlns:a16="http://schemas.microsoft.com/office/drawing/2014/main" id="{9C3DB922-F429-445E-B69D-D371D589BCE7}"/>
              </a:ext>
            </a:extLst>
          </p:cNvPr>
          <p:cNvPicPr>
            <a:picLocks noChangeAspect="1"/>
          </p:cNvPicPr>
          <p:nvPr/>
        </p:nvPicPr>
        <p:blipFill>
          <a:blip r:embed="rId5"/>
          <a:stretch>
            <a:fillRect/>
          </a:stretch>
        </p:blipFill>
        <p:spPr>
          <a:xfrm>
            <a:off x="0" y="6561214"/>
            <a:ext cx="12192000" cy="320003"/>
          </a:xfrm>
          <a:prstGeom prst="rect">
            <a:avLst/>
          </a:prstGeom>
        </p:spPr>
      </p:pic>
      <p:sp>
        <p:nvSpPr>
          <p:cNvPr id="4" name="TextBox 3">
            <a:extLst>
              <a:ext uri="{FF2B5EF4-FFF2-40B4-BE49-F238E27FC236}">
                <a16:creationId xmlns:a16="http://schemas.microsoft.com/office/drawing/2014/main" id="{987B1939-A255-494B-B4B1-8D034E0C9CE5}"/>
              </a:ext>
            </a:extLst>
          </p:cNvPr>
          <p:cNvSpPr txBox="1"/>
          <p:nvPr/>
        </p:nvSpPr>
        <p:spPr>
          <a:xfrm>
            <a:off x="445167" y="370814"/>
            <a:ext cx="11186660" cy="1200329"/>
          </a:xfrm>
          <a:prstGeom prst="rect">
            <a:avLst/>
          </a:prstGeom>
          <a:noFill/>
        </p:spPr>
        <p:txBody>
          <a:bodyPr wrap="square" rtlCol="0">
            <a:spAutoFit/>
          </a:bodyPr>
          <a:lstStyle/>
          <a:p>
            <a:r>
              <a:rPr lang="en-GB" sz="3600" b="1" dirty="0">
                <a:solidFill>
                  <a:srgbClr val="002C69"/>
                </a:solidFill>
                <a:latin typeface="Arial" panose="020B0604020202020204" pitchFamily="34" charset="0"/>
                <a:cs typeface="Arial" panose="020B0604020202020204" pitchFamily="34" charset="0"/>
              </a:rPr>
              <a:t>Remote Invigilation – Conducting the </a:t>
            </a:r>
          </a:p>
          <a:p>
            <a:r>
              <a:rPr lang="en-GB" sz="3600" b="1" dirty="0">
                <a:solidFill>
                  <a:srgbClr val="002C69"/>
                </a:solidFill>
                <a:latin typeface="Arial" panose="020B0604020202020204" pitchFamily="34" charset="0"/>
                <a:cs typeface="Arial" panose="020B0604020202020204" pitchFamily="34" charset="0"/>
              </a:rPr>
              <a:t>e-Assessment</a:t>
            </a:r>
          </a:p>
        </p:txBody>
      </p:sp>
      <p:sp>
        <p:nvSpPr>
          <p:cNvPr id="3" name="TextBox 2">
            <a:extLst>
              <a:ext uri="{FF2B5EF4-FFF2-40B4-BE49-F238E27FC236}">
                <a16:creationId xmlns:a16="http://schemas.microsoft.com/office/drawing/2014/main" id="{27EF5188-C5D6-4A4D-BFA0-1C04B27BA2FE}"/>
              </a:ext>
            </a:extLst>
          </p:cNvPr>
          <p:cNvSpPr txBox="1"/>
          <p:nvPr/>
        </p:nvSpPr>
        <p:spPr>
          <a:xfrm>
            <a:off x="445167" y="1725108"/>
            <a:ext cx="11186660" cy="4524315"/>
          </a:xfrm>
          <a:prstGeom prst="rect">
            <a:avLst/>
          </a:prstGeom>
          <a:noFill/>
        </p:spPr>
        <p:txBody>
          <a:bodyPr wrap="square" rtlCol="0">
            <a:spAutoFit/>
          </a:bodyPr>
          <a:lstStyle/>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The invigilator should use the online meeting platform to record the video feed. They should mute their microphone throughout the test. This will ensure that if there are any queries following the completion of the e-Assessment, they can be evidenced by the recording. Please note the candidate must not mute their audio feed. </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The candidate will not be able to leave their workstation for the duration of the e-Assessment time or until the final submission, whichever occurs first</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If another person enter the room, the invigilator must ask the candidate to pause and instruct the person to leave the room. If this is not possible the e-Assessment will be stopped and the candidate will have to resit at a later time. </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At the end, the candidate should confirm they are ready to submit.              Once submitted the recording and online meeting can be stopped</a:t>
            </a:r>
          </a:p>
        </p:txBody>
      </p:sp>
    </p:spTree>
    <p:extLst>
      <p:ext uri="{BB962C8B-B14F-4D97-AF65-F5344CB8AC3E}">
        <p14:creationId xmlns:p14="http://schemas.microsoft.com/office/powerpoint/2010/main" val="23500370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Triangle 1">
            <a:extLst>
              <a:ext uri="{FF2B5EF4-FFF2-40B4-BE49-F238E27FC236}">
                <a16:creationId xmlns:a16="http://schemas.microsoft.com/office/drawing/2014/main" id="{3BC7896B-235F-4153-A578-975A1C7B4AFD}"/>
              </a:ext>
            </a:extLst>
          </p:cNvPr>
          <p:cNvSpPr/>
          <p:nvPr/>
        </p:nvSpPr>
        <p:spPr>
          <a:xfrm flipV="1">
            <a:off x="0" y="0"/>
            <a:ext cx="12192000" cy="6857999"/>
          </a:xfrm>
          <a:prstGeom prst="rtTriangle">
            <a:avLst/>
          </a:prstGeom>
          <a:solidFill>
            <a:srgbClr val="D5D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dirty="0"/>
          </a:p>
        </p:txBody>
      </p:sp>
      <p:pic>
        <p:nvPicPr>
          <p:cNvPr id="5" name="Picture 4">
            <a:extLst>
              <a:ext uri="{FF2B5EF4-FFF2-40B4-BE49-F238E27FC236}">
                <a16:creationId xmlns:a16="http://schemas.microsoft.com/office/drawing/2014/main" id="{1238CE5E-60E7-4009-848C-D76ADC7C7D8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683151" y="5621749"/>
            <a:ext cx="2388499" cy="916247"/>
          </a:xfrm>
          <a:prstGeom prst="rect">
            <a:avLst/>
          </a:prstGeom>
          <a:noFill/>
        </p:spPr>
      </p:pic>
      <p:pic>
        <p:nvPicPr>
          <p:cNvPr id="7" name="Picture 6">
            <a:extLst>
              <a:ext uri="{FF2B5EF4-FFF2-40B4-BE49-F238E27FC236}">
                <a16:creationId xmlns:a16="http://schemas.microsoft.com/office/drawing/2014/main" id="{61248894-9C51-470D-A963-8BE5CB89642B}"/>
              </a:ext>
            </a:extLst>
          </p:cNvPr>
          <p:cNvPicPr>
            <a:picLocks noChangeAspect="1"/>
          </p:cNvPicPr>
          <p:nvPr/>
        </p:nvPicPr>
        <p:blipFill>
          <a:blip r:embed="rId4"/>
          <a:stretch>
            <a:fillRect/>
          </a:stretch>
        </p:blipFill>
        <p:spPr>
          <a:xfrm>
            <a:off x="10307109" y="0"/>
            <a:ext cx="1884891" cy="1840599"/>
          </a:xfrm>
          <a:prstGeom prst="rect">
            <a:avLst/>
          </a:prstGeom>
        </p:spPr>
      </p:pic>
      <p:pic>
        <p:nvPicPr>
          <p:cNvPr id="9" name="Picture 8">
            <a:extLst>
              <a:ext uri="{FF2B5EF4-FFF2-40B4-BE49-F238E27FC236}">
                <a16:creationId xmlns:a16="http://schemas.microsoft.com/office/drawing/2014/main" id="{9C3DB922-F429-445E-B69D-D371D589BCE7}"/>
              </a:ext>
            </a:extLst>
          </p:cNvPr>
          <p:cNvPicPr>
            <a:picLocks noChangeAspect="1"/>
          </p:cNvPicPr>
          <p:nvPr/>
        </p:nvPicPr>
        <p:blipFill>
          <a:blip r:embed="rId5"/>
          <a:stretch>
            <a:fillRect/>
          </a:stretch>
        </p:blipFill>
        <p:spPr>
          <a:xfrm>
            <a:off x="0" y="6561214"/>
            <a:ext cx="12192000" cy="320003"/>
          </a:xfrm>
          <a:prstGeom prst="rect">
            <a:avLst/>
          </a:prstGeom>
        </p:spPr>
      </p:pic>
      <p:sp>
        <p:nvSpPr>
          <p:cNvPr id="4" name="TextBox 3">
            <a:extLst>
              <a:ext uri="{FF2B5EF4-FFF2-40B4-BE49-F238E27FC236}">
                <a16:creationId xmlns:a16="http://schemas.microsoft.com/office/drawing/2014/main" id="{987B1939-A255-494B-B4B1-8D034E0C9CE5}"/>
              </a:ext>
            </a:extLst>
          </p:cNvPr>
          <p:cNvSpPr txBox="1"/>
          <p:nvPr/>
        </p:nvSpPr>
        <p:spPr>
          <a:xfrm>
            <a:off x="445167" y="370814"/>
            <a:ext cx="11186660" cy="1200329"/>
          </a:xfrm>
          <a:prstGeom prst="rect">
            <a:avLst/>
          </a:prstGeom>
          <a:noFill/>
        </p:spPr>
        <p:txBody>
          <a:bodyPr wrap="square" rtlCol="0">
            <a:spAutoFit/>
          </a:bodyPr>
          <a:lstStyle/>
          <a:p>
            <a:r>
              <a:rPr lang="en-GB" sz="3600" b="1" dirty="0">
                <a:solidFill>
                  <a:srgbClr val="002C69"/>
                </a:solidFill>
                <a:latin typeface="Arial" panose="020B0604020202020204" pitchFamily="34" charset="0"/>
                <a:cs typeface="Arial" panose="020B0604020202020204" pitchFamily="34" charset="0"/>
              </a:rPr>
              <a:t>Remote Invigilation – Conducting the </a:t>
            </a:r>
          </a:p>
          <a:p>
            <a:r>
              <a:rPr lang="en-GB" sz="3600" b="1" dirty="0">
                <a:solidFill>
                  <a:srgbClr val="002C69"/>
                </a:solidFill>
                <a:latin typeface="Arial" panose="020B0604020202020204" pitchFamily="34" charset="0"/>
                <a:cs typeface="Arial" panose="020B0604020202020204" pitchFamily="34" charset="0"/>
              </a:rPr>
              <a:t>e-Assessment</a:t>
            </a:r>
          </a:p>
        </p:txBody>
      </p:sp>
      <p:sp>
        <p:nvSpPr>
          <p:cNvPr id="3" name="TextBox 2">
            <a:extLst>
              <a:ext uri="{FF2B5EF4-FFF2-40B4-BE49-F238E27FC236}">
                <a16:creationId xmlns:a16="http://schemas.microsoft.com/office/drawing/2014/main" id="{27EF5188-C5D6-4A4D-BFA0-1C04B27BA2FE}"/>
              </a:ext>
            </a:extLst>
          </p:cNvPr>
          <p:cNvSpPr txBox="1"/>
          <p:nvPr/>
        </p:nvSpPr>
        <p:spPr>
          <a:xfrm>
            <a:off x="445167" y="1725108"/>
            <a:ext cx="11186660" cy="4524315"/>
          </a:xfrm>
          <a:prstGeom prst="rect">
            <a:avLst/>
          </a:prstGeom>
          <a:noFill/>
        </p:spPr>
        <p:txBody>
          <a:bodyPr wrap="square" rtlCol="0">
            <a:spAutoFit/>
          </a:bodyPr>
          <a:lstStyle/>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The invigilator should use the online meeting platform to record the video feed. They should mute their microphone throughout the test. This will ensure that if there are any queries following the completion of the e-Assessment, they can be evidenced by the recording. Please note the candidate must not mute their audio feed. </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The candidate will not be able to leave their workstation for the duration of the e-Assessment time or until the final submission, whichever occurs first</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If another person enter the room, the invigilator must ask the candidate to pause and instruct the person to leave the room. If this is not possible the e-Assessment will be stopped and the candidate will have to resit at a later time. </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At the end, the candidate should confirm they are ready to submit.              Once submitted the recording and online meeting can be stopped</a:t>
            </a:r>
          </a:p>
        </p:txBody>
      </p:sp>
    </p:spTree>
    <p:extLst>
      <p:ext uri="{BB962C8B-B14F-4D97-AF65-F5344CB8AC3E}">
        <p14:creationId xmlns:p14="http://schemas.microsoft.com/office/powerpoint/2010/main" val="13229890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Triangle 1">
            <a:extLst>
              <a:ext uri="{FF2B5EF4-FFF2-40B4-BE49-F238E27FC236}">
                <a16:creationId xmlns:a16="http://schemas.microsoft.com/office/drawing/2014/main" id="{3BC7896B-235F-4153-A578-975A1C7B4AFD}"/>
              </a:ext>
            </a:extLst>
          </p:cNvPr>
          <p:cNvSpPr/>
          <p:nvPr/>
        </p:nvSpPr>
        <p:spPr>
          <a:xfrm flipV="1">
            <a:off x="0" y="0"/>
            <a:ext cx="12192000" cy="6857999"/>
          </a:xfrm>
          <a:prstGeom prst="rtTriangle">
            <a:avLst/>
          </a:prstGeom>
          <a:solidFill>
            <a:srgbClr val="D5D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dirty="0"/>
          </a:p>
        </p:txBody>
      </p:sp>
      <p:pic>
        <p:nvPicPr>
          <p:cNvPr id="5" name="Picture 4">
            <a:extLst>
              <a:ext uri="{FF2B5EF4-FFF2-40B4-BE49-F238E27FC236}">
                <a16:creationId xmlns:a16="http://schemas.microsoft.com/office/drawing/2014/main" id="{1238CE5E-60E7-4009-848C-D76ADC7C7D8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683151" y="5621749"/>
            <a:ext cx="2388499" cy="916247"/>
          </a:xfrm>
          <a:prstGeom prst="rect">
            <a:avLst/>
          </a:prstGeom>
          <a:noFill/>
        </p:spPr>
      </p:pic>
      <p:pic>
        <p:nvPicPr>
          <p:cNvPr id="7" name="Picture 6">
            <a:extLst>
              <a:ext uri="{FF2B5EF4-FFF2-40B4-BE49-F238E27FC236}">
                <a16:creationId xmlns:a16="http://schemas.microsoft.com/office/drawing/2014/main" id="{61248894-9C51-470D-A963-8BE5CB89642B}"/>
              </a:ext>
            </a:extLst>
          </p:cNvPr>
          <p:cNvPicPr>
            <a:picLocks noChangeAspect="1"/>
          </p:cNvPicPr>
          <p:nvPr/>
        </p:nvPicPr>
        <p:blipFill>
          <a:blip r:embed="rId4"/>
          <a:stretch>
            <a:fillRect/>
          </a:stretch>
        </p:blipFill>
        <p:spPr>
          <a:xfrm>
            <a:off x="10307109" y="0"/>
            <a:ext cx="1884891" cy="1840599"/>
          </a:xfrm>
          <a:prstGeom prst="rect">
            <a:avLst/>
          </a:prstGeom>
        </p:spPr>
      </p:pic>
      <p:pic>
        <p:nvPicPr>
          <p:cNvPr id="9" name="Picture 8">
            <a:extLst>
              <a:ext uri="{FF2B5EF4-FFF2-40B4-BE49-F238E27FC236}">
                <a16:creationId xmlns:a16="http://schemas.microsoft.com/office/drawing/2014/main" id="{9C3DB922-F429-445E-B69D-D371D589BCE7}"/>
              </a:ext>
            </a:extLst>
          </p:cNvPr>
          <p:cNvPicPr>
            <a:picLocks noChangeAspect="1"/>
          </p:cNvPicPr>
          <p:nvPr/>
        </p:nvPicPr>
        <p:blipFill>
          <a:blip r:embed="rId5"/>
          <a:stretch>
            <a:fillRect/>
          </a:stretch>
        </p:blipFill>
        <p:spPr>
          <a:xfrm>
            <a:off x="0" y="6561214"/>
            <a:ext cx="12192000" cy="320003"/>
          </a:xfrm>
          <a:prstGeom prst="rect">
            <a:avLst/>
          </a:prstGeom>
        </p:spPr>
      </p:pic>
      <p:sp>
        <p:nvSpPr>
          <p:cNvPr id="4" name="TextBox 3">
            <a:extLst>
              <a:ext uri="{FF2B5EF4-FFF2-40B4-BE49-F238E27FC236}">
                <a16:creationId xmlns:a16="http://schemas.microsoft.com/office/drawing/2014/main" id="{987B1939-A255-494B-B4B1-8D034E0C9CE5}"/>
              </a:ext>
            </a:extLst>
          </p:cNvPr>
          <p:cNvSpPr txBox="1"/>
          <p:nvPr/>
        </p:nvSpPr>
        <p:spPr>
          <a:xfrm>
            <a:off x="445167" y="370814"/>
            <a:ext cx="11186660" cy="646331"/>
          </a:xfrm>
          <a:prstGeom prst="rect">
            <a:avLst/>
          </a:prstGeom>
          <a:noFill/>
        </p:spPr>
        <p:txBody>
          <a:bodyPr wrap="square" rtlCol="0">
            <a:spAutoFit/>
          </a:bodyPr>
          <a:lstStyle/>
          <a:p>
            <a:r>
              <a:rPr lang="en-GB" sz="3600" b="1" dirty="0">
                <a:solidFill>
                  <a:srgbClr val="002C69"/>
                </a:solidFill>
                <a:latin typeface="Arial" panose="020B0604020202020204" pitchFamily="34" charset="0"/>
                <a:cs typeface="Arial" panose="020B0604020202020204" pitchFamily="34" charset="0"/>
              </a:rPr>
              <a:t>Contact Details</a:t>
            </a:r>
          </a:p>
        </p:txBody>
      </p:sp>
      <p:graphicFrame>
        <p:nvGraphicFramePr>
          <p:cNvPr id="3" name="Table 5">
            <a:extLst>
              <a:ext uri="{FF2B5EF4-FFF2-40B4-BE49-F238E27FC236}">
                <a16:creationId xmlns:a16="http://schemas.microsoft.com/office/drawing/2014/main" id="{C4EF07C5-7E38-43E8-841F-DAD548443195}"/>
              </a:ext>
            </a:extLst>
          </p:cNvPr>
          <p:cNvGraphicFramePr>
            <a:graphicFrameLocks noGrp="1"/>
          </p:cNvGraphicFramePr>
          <p:nvPr>
            <p:extLst>
              <p:ext uri="{D42A27DB-BD31-4B8C-83A1-F6EECF244321}">
                <p14:modId xmlns:p14="http://schemas.microsoft.com/office/powerpoint/2010/main" val="3942528429"/>
              </p:ext>
            </p:extLst>
          </p:nvPr>
        </p:nvGraphicFramePr>
        <p:xfrm>
          <a:off x="445167" y="1204937"/>
          <a:ext cx="8128000" cy="2592001"/>
        </p:xfrm>
        <a:graphic>
          <a:graphicData uri="http://schemas.openxmlformats.org/drawingml/2006/table">
            <a:tbl>
              <a:tblPr firstRow="1" bandRow="1">
                <a:tableStyleId>{2D5ABB26-0587-4C30-8999-92F81FD0307C}</a:tableStyleId>
              </a:tblPr>
              <a:tblGrid>
                <a:gridCol w="4064000">
                  <a:extLst>
                    <a:ext uri="{9D8B030D-6E8A-4147-A177-3AD203B41FA5}">
                      <a16:colId xmlns:a16="http://schemas.microsoft.com/office/drawing/2014/main" val="190455235"/>
                    </a:ext>
                  </a:extLst>
                </a:gridCol>
                <a:gridCol w="4064000">
                  <a:extLst>
                    <a:ext uri="{9D8B030D-6E8A-4147-A177-3AD203B41FA5}">
                      <a16:colId xmlns:a16="http://schemas.microsoft.com/office/drawing/2014/main" val="3332011087"/>
                    </a:ext>
                  </a:extLst>
                </a:gridCol>
              </a:tblGrid>
              <a:tr h="1720043">
                <a:tc>
                  <a:txBody>
                    <a:bodyPr/>
                    <a:lstStyle/>
                    <a:p>
                      <a:r>
                        <a:rPr lang="en-GB" sz="1800" dirty="0">
                          <a:solidFill>
                            <a:srgbClr val="002C69"/>
                          </a:solidFill>
                          <a:latin typeface="Arial" panose="020B0604020202020204" pitchFamily="34" charset="0"/>
                          <a:cs typeface="Arial" panose="020B0604020202020204" pitchFamily="34" charset="0"/>
                        </a:rPr>
                        <a:t>Address:</a:t>
                      </a:r>
                    </a:p>
                  </a:txBody>
                  <a:tcPr/>
                </a:tc>
                <a:tc>
                  <a:txBody>
                    <a:bodyPr/>
                    <a:lstStyle/>
                    <a:p>
                      <a:r>
                        <a:rPr lang="en-GB" sz="1800" dirty="0">
                          <a:solidFill>
                            <a:srgbClr val="002C69"/>
                          </a:solidFill>
                          <a:latin typeface="Arial" panose="020B0604020202020204" pitchFamily="34" charset="0"/>
                          <a:cs typeface="Arial" panose="020B0604020202020204" pitchFamily="34" charset="0"/>
                        </a:rPr>
                        <a:t>FireQual</a:t>
                      </a:r>
                    </a:p>
                    <a:p>
                      <a:r>
                        <a:rPr lang="en-GB" sz="1800" dirty="0">
                          <a:solidFill>
                            <a:srgbClr val="002C69"/>
                          </a:solidFill>
                          <a:latin typeface="Arial" panose="020B0604020202020204" pitchFamily="34" charset="0"/>
                          <a:cs typeface="Arial" panose="020B0604020202020204" pitchFamily="34" charset="0"/>
                        </a:rPr>
                        <a:t>Fire Service College</a:t>
                      </a:r>
                    </a:p>
                    <a:p>
                      <a:r>
                        <a:rPr lang="en-GB" sz="1800" dirty="0">
                          <a:solidFill>
                            <a:srgbClr val="002C69"/>
                          </a:solidFill>
                          <a:latin typeface="Arial" panose="020B0604020202020204" pitchFamily="34" charset="0"/>
                          <a:cs typeface="Arial" panose="020B0604020202020204" pitchFamily="34" charset="0"/>
                        </a:rPr>
                        <a:t>London Road</a:t>
                      </a:r>
                    </a:p>
                    <a:p>
                      <a:r>
                        <a:rPr lang="en-GB" sz="1800" dirty="0">
                          <a:solidFill>
                            <a:srgbClr val="002C69"/>
                          </a:solidFill>
                          <a:latin typeface="Arial" panose="020B0604020202020204" pitchFamily="34" charset="0"/>
                          <a:cs typeface="Arial" panose="020B0604020202020204" pitchFamily="34" charset="0"/>
                        </a:rPr>
                        <a:t>Moreton-in-Marsh</a:t>
                      </a:r>
                    </a:p>
                    <a:p>
                      <a:r>
                        <a:rPr lang="en-GB" sz="1800" dirty="0">
                          <a:solidFill>
                            <a:srgbClr val="002C69"/>
                          </a:solidFill>
                          <a:latin typeface="Arial" panose="020B0604020202020204" pitchFamily="34" charset="0"/>
                          <a:cs typeface="Arial" panose="020B0604020202020204" pitchFamily="34" charset="0"/>
                        </a:rPr>
                        <a:t>GL56 0RH</a:t>
                      </a:r>
                    </a:p>
                  </a:txBody>
                  <a:tcPr/>
                </a:tc>
                <a:extLst>
                  <a:ext uri="{0D108BD9-81ED-4DB2-BD59-A6C34878D82A}">
                    <a16:rowId xmlns:a16="http://schemas.microsoft.com/office/drawing/2014/main" val="1158217056"/>
                  </a:ext>
                </a:extLst>
              </a:tr>
              <a:tr h="435979">
                <a:tc>
                  <a:txBody>
                    <a:bodyPr/>
                    <a:lstStyle/>
                    <a:p>
                      <a:r>
                        <a:rPr lang="en-GB" sz="1800" dirty="0">
                          <a:solidFill>
                            <a:srgbClr val="002C69"/>
                          </a:solidFill>
                          <a:latin typeface="Arial" panose="020B0604020202020204" pitchFamily="34" charset="0"/>
                          <a:cs typeface="Arial" panose="020B0604020202020204" pitchFamily="34" charset="0"/>
                        </a:rPr>
                        <a:t>Telephone:</a:t>
                      </a:r>
                    </a:p>
                  </a:txBody>
                  <a:tcPr anchor="ctr"/>
                </a:tc>
                <a:tc>
                  <a:txBody>
                    <a:bodyPr/>
                    <a:lstStyle/>
                    <a:p>
                      <a:r>
                        <a:rPr lang="en-GB" sz="1800" dirty="0">
                          <a:solidFill>
                            <a:srgbClr val="002C69"/>
                          </a:solidFill>
                          <a:latin typeface="Arial" panose="020B0604020202020204" pitchFamily="34" charset="0"/>
                          <a:cs typeface="Arial" panose="020B0604020202020204" pitchFamily="34" charset="0"/>
                        </a:rPr>
                        <a:t>01608 656130</a:t>
                      </a:r>
                    </a:p>
                  </a:txBody>
                  <a:tcPr anchor="ctr"/>
                </a:tc>
                <a:extLst>
                  <a:ext uri="{0D108BD9-81ED-4DB2-BD59-A6C34878D82A}">
                    <a16:rowId xmlns:a16="http://schemas.microsoft.com/office/drawing/2014/main" val="3006788340"/>
                  </a:ext>
                </a:extLst>
              </a:tr>
              <a:tr h="435979">
                <a:tc>
                  <a:txBody>
                    <a:bodyPr/>
                    <a:lstStyle/>
                    <a:p>
                      <a:r>
                        <a:rPr lang="en-GB" sz="1800" dirty="0">
                          <a:solidFill>
                            <a:srgbClr val="002C69"/>
                          </a:solidFill>
                          <a:latin typeface="Arial" panose="020B0604020202020204" pitchFamily="34" charset="0"/>
                          <a:cs typeface="Arial" panose="020B0604020202020204" pitchFamily="34" charset="0"/>
                        </a:rPr>
                        <a:t>Email:</a:t>
                      </a:r>
                    </a:p>
                  </a:txBody>
                  <a:tcPr anchor="ctr"/>
                </a:tc>
                <a:tc>
                  <a:txBody>
                    <a:bodyPr/>
                    <a:lstStyle/>
                    <a:p>
                      <a:r>
                        <a:rPr lang="en-GB" sz="1800" dirty="0">
                          <a:solidFill>
                            <a:srgbClr val="002C69"/>
                          </a:solidFill>
                          <a:latin typeface="Arial" panose="020B0604020202020204" pitchFamily="34" charset="0"/>
                          <a:cs typeface="Arial" panose="020B0604020202020204" pitchFamily="34" charset="0"/>
                        </a:rPr>
                        <a:t>info@firequal.com</a:t>
                      </a:r>
                    </a:p>
                  </a:txBody>
                  <a:tcPr anchor="ctr"/>
                </a:tc>
                <a:extLst>
                  <a:ext uri="{0D108BD9-81ED-4DB2-BD59-A6C34878D82A}">
                    <a16:rowId xmlns:a16="http://schemas.microsoft.com/office/drawing/2014/main" val="3460709910"/>
                  </a:ext>
                </a:extLst>
              </a:tr>
            </a:tbl>
          </a:graphicData>
        </a:graphic>
      </p:graphicFrame>
    </p:spTree>
    <p:extLst>
      <p:ext uri="{BB962C8B-B14F-4D97-AF65-F5344CB8AC3E}">
        <p14:creationId xmlns:p14="http://schemas.microsoft.com/office/powerpoint/2010/main" val="35218455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Triangle 1">
            <a:extLst>
              <a:ext uri="{FF2B5EF4-FFF2-40B4-BE49-F238E27FC236}">
                <a16:creationId xmlns:a16="http://schemas.microsoft.com/office/drawing/2014/main" id="{3BC7896B-235F-4153-A578-975A1C7B4AFD}"/>
              </a:ext>
            </a:extLst>
          </p:cNvPr>
          <p:cNvSpPr/>
          <p:nvPr/>
        </p:nvSpPr>
        <p:spPr>
          <a:xfrm flipV="1">
            <a:off x="0" y="0"/>
            <a:ext cx="12192000" cy="6857999"/>
          </a:xfrm>
          <a:prstGeom prst="rtTriangle">
            <a:avLst/>
          </a:prstGeom>
          <a:solidFill>
            <a:srgbClr val="D5D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dirty="0"/>
          </a:p>
        </p:txBody>
      </p:sp>
      <p:pic>
        <p:nvPicPr>
          <p:cNvPr id="5" name="Picture 4">
            <a:extLst>
              <a:ext uri="{FF2B5EF4-FFF2-40B4-BE49-F238E27FC236}">
                <a16:creationId xmlns:a16="http://schemas.microsoft.com/office/drawing/2014/main" id="{1238CE5E-60E7-4009-848C-D76ADC7C7D8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683151" y="5621749"/>
            <a:ext cx="2388499" cy="916247"/>
          </a:xfrm>
          <a:prstGeom prst="rect">
            <a:avLst/>
          </a:prstGeom>
          <a:noFill/>
        </p:spPr>
      </p:pic>
      <p:pic>
        <p:nvPicPr>
          <p:cNvPr id="7" name="Picture 6">
            <a:extLst>
              <a:ext uri="{FF2B5EF4-FFF2-40B4-BE49-F238E27FC236}">
                <a16:creationId xmlns:a16="http://schemas.microsoft.com/office/drawing/2014/main" id="{61248894-9C51-470D-A963-8BE5CB89642B}"/>
              </a:ext>
            </a:extLst>
          </p:cNvPr>
          <p:cNvPicPr>
            <a:picLocks noChangeAspect="1"/>
          </p:cNvPicPr>
          <p:nvPr/>
        </p:nvPicPr>
        <p:blipFill>
          <a:blip r:embed="rId4"/>
          <a:stretch>
            <a:fillRect/>
          </a:stretch>
        </p:blipFill>
        <p:spPr>
          <a:xfrm>
            <a:off x="10307109" y="0"/>
            <a:ext cx="1884891" cy="1840599"/>
          </a:xfrm>
          <a:prstGeom prst="rect">
            <a:avLst/>
          </a:prstGeom>
        </p:spPr>
      </p:pic>
      <p:pic>
        <p:nvPicPr>
          <p:cNvPr id="9" name="Picture 8">
            <a:extLst>
              <a:ext uri="{FF2B5EF4-FFF2-40B4-BE49-F238E27FC236}">
                <a16:creationId xmlns:a16="http://schemas.microsoft.com/office/drawing/2014/main" id="{9C3DB922-F429-445E-B69D-D371D589BCE7}"/>
              </a:ext>
            </a:extLst>
          </p:cNvPr>
          <p:cNvPicPr>
            <a:picLocks noChangeAspect="1"/>
          </p:cNvPicPr>
          <p:nvPr/>
        </p:nvPicPr>
        <p:blipFill>
          <a:blip r:embed="rId5"/>
          <a:stretch>
            <a:fillRect/>
          </a:stretch>
        </p:blipFill>
        <p:spPr>
          <a:xfrm>
            <a:off x="0" y="6561214"/>
            <a:ext cx="12192000" cy="320003"/>
          </a:xfrm>
          <a:prstGeom prst="rect">
            <a:avLst/>
          </a:prstGeom>
        </p:spPr>
      </p:pic>
      <p:sp>
        <p:nvSpPr>
          <p:cNvPr id="4" name="TextBox 3">
            <a:extLst>
              <a:ext uri="{FF2B5EF4-FFF2-40B4-BE49-F238E27FC236}">
                <a16:creationId xmlns:a16="http://schemas.microsoft.com/office/drawing/2014/main" id="{987B1939-A255-494B-B4B1-8D034E0C9CE5}"/>
              </a:ext>
            </a:extLst>
          </p:cNvPr>
          <p:cNvSpPr txBox="1"/>
          <p:nvPr/>
        </p:nvSpPr>
        <p:spPr>
          <a:xfrm>
            <a:off x="445167" y="370814"/>
            <a:ext cx="11186660" cy="646331"/>
          </a:xfrm>
          <a:prstGeom prst="rect">
            <a:avLst/>
          </a:prstGeom>
          <a:noFill/>
        </p:spPr>
        <p:txBody>
          <a:bodyPr wrap="square" rtlCol="0">
            <a:spAutoFit/>
          </a:bodyPr>
          <a:lstStyle/>
          <a:p>
            <a:r>
              <a:rPr lang="en-GB" sz="3600" b="1" dirty="0">
                <a:solidFill>
                  <a:srgbClr val="002C69"/>
                </a:solidFill>
                <a:latin typeface="Arial" panose="020B0604020202020204" pitchFamily="34" charset="0"/>
                <a:cs typeface="Arial" panose="020B0604020202020204" pitchFamily="34" charset="0"/>
              </a:rPr>
              <a:t>An Invigilator</a:t>
            </a:r>
          </a:p>
        </p:txBody>
      </p:sp>
      <p:sp>
        <p:nvSpPr>
          <p:cNvPr id="3" name="TextBox 2">
            <a:extLst>
              <a:ext uri="{FF2B5EF4-FFF2-40B4-BE49-F238E27FC236}">
                <a16:creationId xmlns:a16="http://schemas.microsoft.com/office/drawing/2014/main" id="{4FA6EE97-CEAA-47FD-8A13-CFB51470E0AB}"/>
              </a:ext>
            </a:extLst>
          </p:cNvPr>
          <p:cNvSpPr txBox="1"/>
          <p:nvPr/>
        </p:nvSpPr>
        <p:spPr>
          <a:xfrm>
            <a:off x="445167" y="1241955"/>
            <a:ext cx="11186660" cy="4154984"/>
          </a:xfrm>
          <a:prstGeom prst="rect">
            <a:avLst/>
          </a:prstGeom>
          <a:noFill/>
        </p:spPr>
        <p:txBody>
          <a:bodyPr wrap="square" rtlCol="0">
            <a:spAutoFit/>
          </a:bodyPr>
          <a:lstStyle/>
          <a:p>
            <a:r>
              <a:rPr lang="en-GB" sz="2400" dirty="0">
                <a:solidFill>
                  <a:srgbClr val="002C69"/>
                </a:solidFill>
                <a:latin typeface="Arial" panose="020B0604020202020204" pitchFamily="34" charset="0"/>
                <a:cs typeface="Arial" panose="020B0604020202020204" pitchFamily="34" charset="0"/>
              </a:rPr>
              <a:t>An invigilator ensures that e-Assessments are conducted according to FireQual requirements and have a key role in upholding the integrity and safety of the e-Assessment process before, during and after the e-Assessment.</a:t>
            </a:r>
          </a:p>
          <a:p>
            <a:endParaRPr lang="en-GB" sz="2400" dirty="0">
              <a:solidFill>
                <a:srgbClr val="002C69"/>
              </a:solidFill>
              <a:latin typeface="Arial" panose="020B0604020202020204" pitchFamily="34" charset="0"/>
              <a:cs typeface="Arial" panose="020B0604020202020204" pitchFamily="34" charset="0"/>
            </a:endParaRPr>
          </a:p>
          <a:p>
            <a:r>
              <a:rPr lang="en-GB" sz="2400" dirty="0">
                <a:solidFill>
                  <a:srgbClr val="002C69"/>
                </a:solidFill>
                <a:latin typeface="Arial" panose="020B0604020202020204" pitchFamily="34" charset="0"/>
                <a:cs typeface="Arial" panose="020B0604020202020204" pitchFamily="34" charset="0"/>
              </a:rPr>
              <a:t>An invigilator is there to support candidates in accessing the required documents and systems to allow them to undertake their e-Assessment without undue stress or interruption.</a:t>
            </a:r>
          </a:p>
          <a:p>
            <a:endParaRPr lang="en-GB" sz="2400" dirty="0">
              <a:solidFill>
                <a:srgbClr val="002C69"/>
              </a:solidFill>
              <a:latin typeface="Arial" panose="020B0604020202020204" pitchFamily="34" charset="0"/>
              <a:cs typeface="Arial" panose="020B0604020202020204" pitchFamily="34" charset="0"/>
            </a:endParaRPr>
          </a:p>
          <a:p>
            <a:r>
              <a:rPr lang="en-GB" sz="2400" dirty="0">
                <a:solidFill>
                  <a:srgbClr val="002C69"/>
                </a:solidFill>
                <a:latin typeface="Arial" panose="020B0604020202020204" pitchFamily="34" charset="0"/>
                <a:cs typeface="Arial" panose="020B0604020202020204" pitchFamily="34" charset="0"/>
              </a:rPr>
              <a:t>An invigilator must be truly independent from the e-Assessment process and cannot have a conflict of interest in that they have a personal or professional interest in the outcome of the e-Assessment</a:t>
            </a:r>
          </a:p>
        </p:txBody>
      </p:sp>
    </p:spTree>
    <p:extLst>
      <p:ext uri="{BB962C8B-B14F-4D97-AF65-F5344CB8AC3E}">
        <p14:creationId xmlns:p14="http://schemas.microsoft.com/office/powerpoint/2010/main" val="3585963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Triangle 1">
            <a:extLst>
              <a:ext uri="{FF2B5EF4-FFF2-40B4-BE49-F238E27FC236}">
                <a16:creationId xmlns:a16="http://schemas.microsoft.com/office/drawing/2014/main" id="{3BC7896B-235F-4153-A578-975A1C7B4AFD}"/>
              </a:ext>
            </a:extLst>
          </p:cNvPr>
          <p:cNvSpPr/>
          <p:nvPr/>
        </p:nvSpPr>
        <p:spPr>
          <a:xfrm flipV="1">
            <a:off x="0" y="0"/>
            <a:ext cx="12192000" cy="6857999"/>
          </a:xfrm>
          <a:prstGeom prst="rtTriangle">
            <a:avLst/>
          </a:prstGeom>
          <a:solidFill>
            <a:srgbClr val="D5D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dirty="0"/>
          </a:p>
        </p:txBody>
      </p:sp>
      <p:pic>
        <p:nvPicPr>
          <p:cNvPr id="5" name="Picture 4">
            <a:extLst>
              <a:ext uri="{FF2B5EF4-FFF2-40B4-BE49-F238E27FC236}">
                <a16:creationId xmlns:a16="http://schemas.microsoft.com/office/drawing/2014/main" id="{1238CE5E-60E7-4009-848C-D76ADC7C7D8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683151" y="5621749"/>
            <a:ext cx="2388499" cy="916247"/>
          </a:xfrm>
          <a:prstGeom prst="rect">
            <a:avLst/>
          </a:prstGeom>
          <a:noFill/>
        </p:spPr>
      </p:pic>
      <p:pic>
        <p:nvPicPr>
          <p:cNvPr id="7" name="Picture 6">
            <a:extLst>
              <a:ext uri="{FF2B5EF4-FFF2-40B4-BE49-F238E27FC236}">
                <a16:creationId xmlns:a16="http://schemas.microsoft.com/office/drawing/2014/main" id="{61248894-9C51-470D-A963-8BE5CB89642B}"/>
              </a:ext>
            </a:extLst>
          </p:cNvPr>
          <p:cNvPicPr>
            <a:picLocks noChangeAspect="1"/>
          </p:cNvPicPr>
          <p:nvPr/>
        </p:nvPicPr>
        <p:blipFill>
          <a:blip r:embed="rId4"/>
          <a:stretch>
            <a:fillRect/>
          </a:stretch>
        </p:blipFill>
        <p:spPr>
          <a:xfrm>
            <a:off x="10307109" y="0"/>
            <a:ext cx="1884891" cy="1840599"/>
          </a:xfrm>
          <a:prstGeom prst="rect">
            <a:avLst/>
          </a:prstGeom>
        </p:spPr>
      </p:pic>
      <p:pic>
        <p:nvPicPr>
          <p:cNvPr id="9" name="Picture 8">
            <a:extLst>
              <a:ext uri="{FF2B5EF4-FFF2-40B4-BE49-F238E27FC236}">
                <a16:creationId xmlns:a16="http://schemas.microsoft.com/office/drawing/2014/main" id="{9C3DB922-F429-445E-B69D-D371D589BCE7}"/>
              </a:ext>
            </a:extLst>
          </p:cNvPr>
          <p:cNvPicPr>
            <a:picLocks noChangeAspect="1"/>
          </p:cNvPicPr>
          <p:nvPr/>
        </p:nvPicPr>
        <p:blipFill>
          <a:blip r:embed="rId5"/>
          <a:stretch>
            <a:fillRect/>
          </a:stretch>
        </p:blipFill>
        <p:spPr>
          <a:xfrm>
            <a:off x="0" y="6561214"/>
            <a:ext cx="12192000" cy="320003"/>
          </a:xfrm>
          <a:prstGeom prst="rect">
            <a:avLst/>
          </a:prstGeom>
        </p:spPr>
      </p:pic>
      <p:sp>
        <p:nvSpPr>
          <p:cNvPr id="4" name="TextBox 3">
            <a:extLst>
              <a:ext uri="{FF2B5EF4-FFF2-40B4-BE49-F238E27FC236}">
                <a16:creationId xmlns:a16="http://schemas.microsoft.com/office/drawing/2014/main" id="{987B1939-A255-494B-B4B1-8D034E0C9CE5}"/>
              </a:ext>
            </a:extLst>
          </p:cNvPr>
          <p:cNvSpPr txBox="1"/>
          <p:nvPr/>
        </p:nvSpPr>
        <p:spPr>
          <a:xfrm>
            <a:off x="445167" y="370814"/>
            <a:ext cx="11186660" cy="646331"/>
          </a:xfrm>
          <a:prstGeom prst="rect">
            <a:avLst/>
          </a:prstGeom>
          <a:noFill/>
        </p:spPr>
        <p:txBody>
          <a:bodyPr wrap="square" rtlCol="0">
            <a:spAutoFit/>
          </a:bodyPr>
          <a:lstStyle/>
          <a:p>
            <a:r>
              <a:rPr lang="en-GB" sz="3600" b="1" dirty="0">
                <a:solidFill>
                  <a:srgbClr val="002C69"/>
                </a:solidFill>
                <a:latin typeface="Arial" panose="020B0604020202020204" pitchFamily="34" charset="0"/>
                <a:cs typeface="Arial" panose="020B0604020202020204" pitchFamily="34" charset="0"/>
              </a:rPr>
              <a:t>The Main Duties</a:t>
            </a:r>
          </a:p>
        </p:txBody>
      </p:sp>
      <p:sp>
        <p:nvSpPr>
          <p:cNvPr id="3" name="TextBox 2">
            <a:extLst>
              <a:ext uri="{FF2B5EF4-FFF2-40B4-BE49-F238E27FC236}">
                <a16:creationId xmlns:a16="http://schemas.microsoft.com/office/drawing/2014/main" id="{015F461F-6A7B-4774-B7FA-5F204BEFF37E}"/>
              </a:ext>
            </a:extLst>
          </p:cNvPr>
          <p:cNvSpPr txBox="1"/>
          <p:nvPr/>
        </p:nvSpPr>
        <p:spPr>
          <a:xfrm>
            <a:off x="445167" y="1387959"/>
            <a:ext cx="11186660" cy="4154984"/>
          </a:xfrm>
          <a:prstGeom prst="rect">
            <a:avLst/>
          </a:prstGeom>
          <a:noFill/>
        </p:spPr>
        <p:txBody>
          <a:bodyPr wrap="square" rtlCol="0">
            <a:spAutoFit/>
          </a:bodyPr>
          <a:lstStyle/>
          <a:p>
            <a:r>
              <a:rPr lang="en-GB" sz="2400" dirty="0">
                <a:solidFill>
                  <a:srgbClr val="002C69"/>
                </a:solidFill>
                <a:latin typeface="Arial" panose="020B0604020202020204" pitchFamily="34" charset="0"/>
                <a:cs typeface="Arial" panose="020B0604020202020204" pitchFamily="34" charset="0"/>
              </a:rPr>
              <a:t>Main duties include:</a:t>
            </a:r>
          </a:p>
          <a:p>
            <a:endParaRPr lang="en-GB" sz="2400" dirty="0">
              <a:solidFill>
                <a:srgbClr val="002C69"/>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Ensure the room is set up following FireQual requirements prior to entry by candidates</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Put in place authorised reasonable adjustment arrangements and ensure the correct candidate sits in the appropriate place</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Remind candidates that they are under e-Assessment conditions on entry to the room until they exit the room</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Check candidates identity prior to the e-Assessment taking place</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Check that there are no disallowed materials or items, eg. smart watches and phones, present within the room</a:t>
            </a:r>
          </a:p>
        </p:txBody>
      </p:sp>
    </p:spTree>
    <p:extLst>
      <p:ext uri="{BB962C8B-B14F-4D97-AF65-F5344CB8AC3E}">
        <p14:creationId xmlns:p14="http://schemas.microsoft.com/office/powerpoint/2010/main" val="4673588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Triangle 1">
            <a:extLst>
              <a:ext uri="{FF2B5EF4-FFF2-40B4-BE49-F238E27FC236}">
                <a16:creationId xmlns:a16="http://schemas.microsoft.com/office/drawing/2014/main" id="{3BC7896B-235F-4153-A578-975A1C7B4AFD}"/>
              </a:ext>
            </a:extLst>
          </p:cNvPr>
          <p:cNvSpPr/>
          <p:nvPr/>
        </p:nvSpPr>
        <p:spPr>
          <a:xfrm flipV="1">
            <a:off x="0" y="0"/>
            <a:ext cx="12192000" cy="6857999"/>
          </a:xfrm>
          <a:prstGeom prst="rtTriangle">
            <a:avLst/>
          </a:prstGeom>
          <a:solidFill>
            <a:srgbClr val="D5D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dirty="0"/>
          </a:p>
        </p:txBody>
      </p:sp>
      <p:pic>
        <p:nvPicPr>
          <p:cNvPr id="5" name="Picture 4">
            <a:extLst>
              <a:ext uri="{FF2B5EF4-FFF2-40B4-BE49-F238E27FC236}">
                <a16:creationId xmlns:a16="http://schemas.microsoft.com/office/drawing/2014/main" id="{1238CE5E-60E7-4009-848C-D76ADC7C7D8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683151" y="5621749"/>
            <a:ext cx="2388499" cy="916247"/>
          </a:xfrm>
          <a:prstGeom prst="rect">
            <a:avLst/>
          </a:prstGeom>
          <a:noFill/>
        </p:spPr>
      </p:pic>
      <p:pic>
        <p:nvPicPr>
          <p:cNvPr id="7" name="Picture 6">
            <a:extLst>
              <a:ext uri="{FF2B5EF4-FFF2-40B4-BE49-F238E27FC236}">
                <a16:creationId xmlns:a16="http://schemas.microsoft.com/office/drawing/2014/main" id="{61248894-9C51-470D-A963-8BE5CB89642B}"/>
              </a:ext>
            </a:extLst>
          </p:cNvPr>
          <p:cNvPicPr>
            <a:picLocks noChangeAspect="1"/>
          </p:cNvPicPr>
          <p:nvPr/>
        </p:nvPicPr>
        <p:blipFill>
          <a:blip r:embed="rId4"/>
          <a:stretch>
            <a:fillRect/>
          </a:stretch>
        </p:blipFill>
        <p:spPr>
          <a:xfrm>
            <a:off x="10307109" y="0"/>
            <a:ext cx="1884891" cy="1840599"/>
          </a:xfrm>
          <a:prstGeom prst="rect">
            <a:avLst/>
          </a:prstGeom>
        </p:spPr>
      </p:pic>
      <p:pic>
        <p:nvPicPr>
          <p:cNvPr id="9" name="Picture 8">
            <a:extLst>
              <a:ext uri="{FF2B5EF4-FFF2-40B4-BE49-F238E27FC236}">
                <a16:creationId xmlns:a16="http://schemas.microsoft.com/office/drawing/2014/main" id="{9C3DB922-F429-445E-B69D-D371D589BCE7}"/>
              </a:ext>
            </a:extLst>
          </p:cNvPr>
          <p:cNvPicPr>
            <a:picLocks noChangeAspect="1"/>
          </p:cNvPicPr>
          <p:nvPr/>
        </p:nvPicPr>
        <p:blipFill>
          <a:blip r:embed="rId5"/>
          <a:stretch>
            <a:fillRect/>
          </a:stretch>
        </p:blipFill>
        <p:spPr>
          <a:xfrm>
            <a:off x="0" y="6561214"/>
            <a:ext cx="12192000" cy="320003"/>
          </a:xfrm>
          <a:prstGeom prst="rect">
            <a:avLst/>
          </a:prstGeom>
        </p:spPr>
      </p:pic>
      <p:sp>
        <p:nvSpPr>
          <p:cNvPr id="4" name="TextBox 3">
            <a:extLst>
              <a:ext uri="{FF2B5EF4-FFF2-40B4-BE49-F238E27FC236}">
                <a16:creationId xmlns:a16="http://schemas.microsoft.com/office/drawing/2014/main" id="{987B1939-A255-494B-B4B1-8D034E0C9CE5}"/>
              </a:ext>
            </a:extLst>
          </p:cNvPr>
          <p:cNvSpPr txBox="1"/>
          <p:nvPr/>
        </p:nvSpPr>
        <p:spPr>
          <a:xfrm>
            <a:off x="445167" y="370814"/>
            <a:ext cx="11186660" cy="646331"/>
          </a:xfrm>
          <a:prstGeom prst="rect">
            <a:avLst/>
          </a:prstGeom>
          <a:noFill/>
        </p:spPr>
        <p:txBody>
          <a:bodyPr wrap="square" rtlCol="0">
            <a:spAutoFit/>
          </a:bodyPr>
          <a:lstStyle/>
          <a:p>
            <a:r>
              <a:rPr lang="en-GB" sz="3600" b="1" dirty="0">
                <a:solidFill>
                  <a:srgbClr val="002C69"/>
                </a:solidFill>
                <a:latin typeface="Arial" panose="020B0604020202020204" pitchFamily="34" charset="0"/>
                <a:cs typeface="Arial" panose="020B0604020202020204" pitchFamily="34" charset="0"/>
              </a:rPr>
              <a:t>The Main Duties</a:t>
            </a:r>
          </a:p>
        </p:txBody>
      </p:sp>
      <p:sp>
        <p:nvSpPr>
          <p:cNvPr id="3" name="TextBox 2">
            <a:extLst>
              <a:ext uri="{FF2B5EF4-FFF2-40B4-BE49-F238E27FC236}">
                <a16:creationId xmlns:a16="http://schemas.microsoft.com/office/drawing/2014/main" id="{015F461F-6A7B-4774-B7FA-5F204BEFF37E}"/>
              </a:ext>
            </a:extLst>
          </p:cNvPr>
          <p:cNvSpPr txBox="1"/>
          <p:nvPr/>
        </p:nvSpPr>
        <p:spPr>
          <a:xfrm>
            <a:off x="445167" y="1387959"/>
            <a:ext cx="11186660" cy="4524315"/>
          </a:xfrm>
          <a:prstGeom prst="rect">
            <a:avLst/>
          </a:prstGeom>
          <a:noFill/>
        </p:spPr>
        <p:txBody>
          <a:bodyPr wrap="square" rtlCol="0">
            <a:spAutoFit/>
          </a:bodyPr>
          <a:lstStyle/>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Maintain a register of those present in case of late arrivals or emergency evacuation</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Advise candidates of the evacuation procedures</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Ensure all candidates have access to documents and/or e-Assessment systems required and allowed</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Make all candidates aware of the start and finish time of the e-Assessment</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Start and end the e-Assessment on time, give a 10 and 5 minute warning before the end</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Give full attention to the room and be in a position that all candidates can be observed at all times</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Do not conduct other work not related to the invigilation or other tasks such as reading that could lead to a distraction</a:t>
            </a:r>
          </a:p>
        </p:txBody>
      </p:sp>
    </p:spTree>
    <p:extLst>
      <p:ext uri="{BB962C8B-B14F-4D97-AF65-F5344CB8AC3E}">
        <p14:creationId xmlns:p14="http://schemas.microsoft.com/office/powerpoint/2010/main" val="12989351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Triangle 1">
            <a:extLst>
              <a:ext uri="{FF2B5EF4-FFF2-40B4-BE49-F238E27FC236}">
                <a16:creationId xmlns:a16="http://schemas.microsoft.com/office/drawing/2014/main" id="{3BC7896B-235F-4153-A578-975A1C7B4AFD}"/>
              </a:ext>
            </a:extLst>
          </p:cNvPr>
          <p:cNvSpPr/>
          <p:nvPr/>
        </p:nvSpPr>
        <p:spPr>
          <a:xfrm flipV="1">
            <a:off x="0" y="0"/>
            <a:ext cx="12192000" cy="6857999"/>
          </a:xfrm>
          <a:prstGeom prst="rtTriangle">
            <a:avLst/>
          </a:prstGeom>
          <a:solidFill>
            <a:srgbClr val="D5D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dirty="0"/>
          </a:p>
        </p:txBody>
      </p:sp>
      <p:pic>
        <p:nvPicPr>
          <p:cNvPr id="5" name="Picture 4">
            <a:extLst>
              <a:ext uri="{FF2B5EF4-FFF2-40B4-BE49-F238E27FC236}">
                <a16:creationId xmlns:a16="http://schemas.microsoft.com/office/drawing/2014/main" id="{1238CE5E-60E7-4009-848C-D76ADC7C7D8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683151" y="5621749"/>
            <a:ext cx="2388499" cy="916247"/>
          </a:xfrm>
          <a:prstGeom prst="rect">
            <a:avLst/>
          </a:prstGeom>
          <a:noFill/>
        </p:spPr>
      </p:pic>
      <p:pic>
        <p:nvPicPr>
          <p:cNvPr id="7" name="Picture 6">
            <a:extLst>
              <a:ext uri="{FF2B5EF4-FFF2-40B4-BE49-F238E27FC236}">
                <a16:creationId xmlns:a16="http://schemas.microsoft.com/office/drawing/2014/main" id="{61248894-9C51-470D-A963-8BE5CB89642B}"/>
              </a:ext>
            </a:extLst>
          </p:cNvPr>
          <p:cNvPicPr>
            <a:picLocks noChangeAspect="1"/>
          </p:cNvPicPr>
          <p:nvPr/>
        </p:nvPicPr>
        <p:blipFill>
          <a:blip r:embed="rId4"/>
          <a:stretch>
            <a:fillRect/>
          </a:stretch>
        </p:blipFill>
        <p:spPr>
          <a:xfrm>
            <a:off x="10307109" y="0"/>
            <a:ext cx="1884891" cy="1840599"/>
          </a:xfrm>
          <a:prstGeom prst="rect">
            <a:avLst/>
          </a:prstGeom>
        </p:spPr>
      </p:pic>
      <p:pic>
        <p:nvPicPr>
          <p:cNvPr id="9" name="Picture 8">
            <a:extLst>
              <a:ext uri="{FF2B5EF4-FFF2-40B4-BE49-F238E27FC236}">
                <a16:creationId xmlns:a16="http://schemas.microsoft.com/office/drawing/2014/main" id="{9C3DB922-F429-445E-B69D-D371D589BCE7}"/>
              </a:ext>
            </a:extLst>
          </p:cNvPr>
          <p:cNvPicPr>
            <a:picLocks noChangeAspect="1"/>
          </p:cNvPicPr>
          <p:nvPr/>
        </p:nvPicPr>
        <p:blipFill>
          <a:blip r:embed="rId5"/>
          <a:stretch>
            <a:fillRect/>
          </a:stretch>
        </p:blipFill>
        <p:spPr>
          <a:xfrm>
            <a:off x="0" y="6561214"/>
            <a:ext cx="12192000" cy="320003"/>
          </a:xfrm>
          <a:prstGeom prst="rect">
            <a:avLst/>
          </a:prstGeom>
        </p:spPr>
      </p:pic>
      <p:sp>
        <p:nvSpPr>
          <p:cNvPr id="4" name="TextBox 3">
            <a:extLst>
              <a:ext uri="{FF2B5EF4-FFF2-40B4-BE49-F238E27FC236}">
                <a16:creationId xmlns:a16="http://schemas.microsoft.com/office/drawing/2014/main" id="{987B1939-A255-494B-B4B1-8D034E0C9CE5}"/>
              </a:ext>
            </a:extLst>
          </p:cNvPr>
          <p:cNvSpPr txBox="1"/>
          <p:nvPr/>
        </p:nvSpPr>
        <p:spPr>
          <a:xfrm>
            <a:off x="445167" y="370814"/>
            <a:ext cx="11186660" cy="646331"/>
          </a:xfrm>
          <a:prstGeom prst="rect">
            <a:avLst/>
          </a:prstGeom>
          <a:noFill/>
        </p:spPr>
        <p:txBody>
          <a:bodyPr wrap="square" rtlCol="0">
            <a:spAutoFit/>
          </a:bodyPr>
          <a:lstStyle/>
          <a:p>
            <a:r>
              <a:rPr lang="en-GB" sz="3600" b="1" dirty="0">
                <a:solidFill>
                  <a:srgbClr val="002C69"/>
                </a:solidFill>
                <a:latin typeface="Arial" panose="020B0604020202020204" pitchFamily="34" charset="0"/>
                <a:cs typeface="Arial" panose="020B0604020202020204" pitchFamily="34" charset="0"/>
              </a:rPr>
              <a:t>The Main Duties</a:t>
            </a:r>
          </a:p>
        </p:txBody>
      </p:sp>
      <p:sp>
        <p:nvSpPr>
          <p:cNvPr id="3" name="TextBox 2">
            <a:extLst>
              <a:ext uri="{FF2B5EF4-FFF2-40B4-BE49-F238E27FC236}">
                <a16:creationId xmlns:a16="http://schemas.microsoft.com/office/drawing/2014/main" id="{015F461F-6A7B-4774-B7FA-5F204BEFF37E}"/>
              </a:ext>
            </a:extLst>
          </p:cNvPr>
          <p:cNvSpPr txBox="1"/>
          <p:nvPr/>
        </p:nvSpPr>
        <p:spPr>
          <a:xfrm>
            <a:off x="445167" y="1387959"/>
            <a:ext cx="11186660" cy="3416320"/>
          </a:xfrm>
          <a:prstGeom prst="rect">
            <a:avLst/>
          </a:prstGeom>
          <a:noFill/>
        </p:spPr>
        <p:txBody>
          <a:bodyPr wrap="square" rtlCol="0">
            <a:spAutoFit/>
          </a:bodyPr>
          <a:lstStyle/>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Provide support to candidates during the e-Assessment in case of problems, distractions or interruptions</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Where there are multiple invigilators, communication between should be kept to a minimum except to convey important information</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Monitor for potential instances of malpractice or other circumstances that could impact on the safety and integrity of the e-Assessment process</a:t>
            </a:r>
          </a:p>
          <a:p>
            <a:endParaRPr lang="en-GB" sz="2400" dirty="0">
              <a:solidFill>
                <a:srgbClr val="002C69"/>
              </a:solidFill>
              <a:latin typeface="Arial" panose="020B0604020202020204" pitchFamily="34" charset="0"/>
              <a:cs typeface="Arial" panose="020B0604020202020204" pitchFamily="34" charset="0"/>
            </a:endParaRPr>
          </a:p>
          <a:p>
            <a:r>
              <a:rPr lang="en-GB" sz="2400" dirty="0">
                <a:solidFill>
                  <a:srgbClr val="002C69"/>
                </a:solidFill>
                <a:latin typeface="Arial" panose="020B0604020202020204" pitchFamily="34" charset="0"/>
                <a:cs typeface="Arial" panose="020B0604020202020204" pitchFamily="34" charset="0"/>
              </a:rPr>
              <a:t>Invigilators can be changed part way through an e-Assessment as long as at least one is in a position to carry out all of the duties at all times.</a:t>
            </a:r>
          </a:p>
        </p:txBody>
      </p:sp>
    </p:spTree>
    <p:extLst>
      <p:ext uri="{BB962C8B-B14F-4D97-AF65-F5344CB8AC3E}">
        <p14:creationId xmlns:p14="http://schemas.microsoft.com/office/powerpoint/2010/main" val="2858473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Triangle 1">
            <a:extLst>
              <a:ext uri="{FF2B5EF4-FFF2-40B4-BE49-F238E27FC236}">
                <a16:creationId xmlns:a16="http://schemas.microsoft.com/office/drawing/2014/main" id="{3BC7896B-235F-4153-A578-975A1C7B4AFD}"/>
              </a:ext>
            </a:extLst>
          </p:cNvPr>
          <p:cNvSpPr/>
          <p:nvPr/>
        </p:nvSpPr>
        <p:spPr>
          <a:xfrm flipV="1">
            <a:off x="0" y="0"/>
            <a:ext cx="12192000" cy="6857999"/>
          </a:xfrm>
          <a:prstGeom prst="rtTriangle">
            <a:avLst/>
          </a:prstGeom>
          <a:solidFill>
            <a:srgbClr val="D5D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dirty="0"/>
          </a:p>
        </p:txBody>
      </p:sp>
      <p:pic>
        <p:nvPicPr>
          <p:cNvPr id="5" name="Picture 4">
            <a:extLst>
              <a:ext uri="{FF2B5EF4-FFF2-40B4-BE49-F238E27FC236}">
                <a16:creationId xmlns:a16="http://schemas.microsoft.com/office/drawing/2014/main" id="{1238CE5E-60E7-4009-848C-D76ADC7C7D8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683151" y="5621749"/>
            <a:ext cx="2388499" cy="916247"/>
          </a:xfrm>
          <a:prstGeom prst="rect">
            <a:avLst/>
          </a:prstGeom>
          <a:noFill/>
        </p:spPr>
      </p:pic>
      <p:pic>
        <p:nvPicPr>
          <p:cNvPr id="7" name="Picture 6">
            <a:extLst>
              <a:ext uri="{FF2B5EF4-FFF2-40B4-BE49-F238E27FC236}">
                <a16:creationId xmlns:a16="http://schemas.microsoft.com/office/drawing/2014/main" id="{61248894-9C51-470D-A963-8BE5CB89642B}"/>
              </a:ext>
            </a:extLst>
          </p:cNvPr>
          <p:cNvPicPr>
            <a:picLocks noChangeAspect="1"/>
          </p:cNvPicPr>
          <p:nvPr/>
        </p:nvPicPr>
        <p:blipFill>
          <a:blip r:embed="rId4"/>
          <a:stretch>
            <a:fillRect/>
          </a:stretch>
        </p:blipFill>
        <p:spPr>
          <a:xfrm>
            <a:off x="10307109" y="0"/>
            <a:ext cx="1884891" cy="1840599"/>
          </a:xfrm>
          <a:prstGeom prst="rect">
            <a:avLst/>
          </a:prstGeom>
        </p:spPr>
      </p:pic>
      <p:pic>
        <p:nvPicPr>
          <p:cNvPr id="9" name="Picture 8">
            <a:extLst>
              <a:ext uri="{FF2B5EF4-FFF2-40B4-BE49-F238E27FC236}">
                <a16:creationId xmlns:a16="http://schemas.microsoft.com/office/drawing/2014/main" id="{9C3DB922-F429-445E-B69D-D371D589BCE7}"/>
              </a:ext>
            </a:extLst>
          </p:cNvPr>
          <p:cNvPicPr>
            <a:picLocks noChangeAspect="1"/>
          </p:cNvPicPr>
          <p:nvPr/>
        </p:nvPicPr>
        <p:blipFill>
          <a:blip r:embed="rId5"/>
          <a:stretch>
            <a:fillRect/>
          </a:stretch>
        </p:blipFill>
        <p:spPr>
          <a:xfrm>
            <a:off x="0" y="6561214"/>
            <a:ext cx="12192000" cy="320003"/>
          </a:xfrm>
          <a:prstGeom prst="rect">
            <a:avLst/>
          </a:prstGeom>
        </p:spPr>
      </p:pic>
      <p:sp>
        <p:nvSpPr>
          <p:cNvPr id="4" name="TextBox 3">
            <a:extLst>
              <a:ext uri="{FF2B5EF4-FFF2-40B4-BE49-F238E27FC236}">
                <a16:creationId xmlns:a16="http://schemas.microsoft.com/office/drawing/2014/main" id="{987B1939-A255-494B-B4B1-8D034E0C9CE5}"/>
              </a:ext>
            </a:extLst>
          </p:cNvPr>
          <p:cNvSpPr txBox="1"/>
          <p:nvPr/>
        </p:nvSpPr>
        <p:spPr>
          <a:xfrm>
            <a:off x="445167" y="370814"/>
            <a:ext cx="11186660" cy="646331"/>
          </a:xfrm>
          <a:prstGeom prst="rect">
            <a:avLst/>
          </a:prstGeom>
          <a:noFill/>
        </p:spPr>
        <p:txBody>
          <a:bodyPr wrap="square" rtlCol="0">
            <a:spAutoFit/>
          </a:bodyPr>
          <a:lstStyle/>
          <a:p>
            <a:r>
              <a:rPr lang="en-US" sz="3600" b="1" dirty="0">
                <a:solidFill>
                  <a:srgbClr val="002C69"/>
                </a:solidFill>
                <a:latin typeface="Arial" panose="020B0604020202020204" pitchFamily="34" charset="0"/>
                <a:cs typeface="Arial" panose="020B0604020202020204" pitchFamily="34" charset="0"/>
              </a:rPr>
              <a:t>Room Set-up</a:t>
            </a:r>
            <a:endParaRPr lang="en-GB" sz="3600" b="1" dirty="0">
              <a:solidFill>
                <a:srgbClr val="002C69"/>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9BEE5FCE-3D96-4970-85E0-CCDEDA8B096F}"/>
              </a:ext>
            </a:extLst>
          </p:cNvPr>
          <p:cNvSpPr txBox="1"/>
          <p:nvPr/>
        </p:nvSpPr>
        <p:spPr>
          <a:xfrm>
            <a:off x="445167" y="1228155"/>
            <a:ext cx="11186660" cy="4524315"/>
          </a:xfrm>
          <a:prstGeom prst="rect">
            <a:avLst/>
          </a:prstGeom>
          <a:noFill/>
        </p:spPr>
        <p:txBody>
          <a:bodyPr wrap="square" rtlCol="0">
            <a:spAutoFit/>
          </a:bodyPr>
          <a:lstStyle/>
          <a:p>
            <a:r>
              <a:rPr lang="en-GB" sz="2400" dirty="0">
                <a:solidFill>
                  <a:srgbClr val="002C69"/>
                </a:solidFill>
                <a:latin typeface="Arial" panose="020B0604020202020204" pitchFamily="34" charset="0"/>
                <a:cs typeface="Arial" panose="020B0604020202020204" pitchFamily="34" charset="0"/>
              </a:rPr>
              <a:t>The room should be set up prior to entry by candidates:</a:t>
            </a:r>
          </a:p>
          <a:p>
            <a:endParaRPr lang="en-GB" sz="2400" dirty="0">
              <a:solidFill>
                <a:srgbClr val="002C69"/>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Remove distractions, eg. unplug hardwired telephones or visual/audio displays. Do not disconnect systems used for emergency notifications</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Remove displays or other materials, eg. posters, that could prove helpful</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Display a reliable clock clearly visible by all candidates and check the accuracy of the time</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Display the start and finish times clearly so they are visible by all candidates</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Ensure IT and internet access is available and reliable and contingency plans are in place</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Ensure seating is arranged with a minimum of 1 metre between candidates</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Display the required posters in multiple areas the room</a:t>
            </a:r>
          </a:p>
        </p:txBody>
      </p:sp>
    </p:spTree>
    <p:extLst>
      <p:ext uri="{BB962C8B-B14F-4D97-AF65-F5344CB8AC3E}">
        <p14:creationId xmlns:p14="http://schemas.microsoft.com/office/powerpoint/2010/main" val="6214716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Triangle 1">
            <a:extLst>
              <a:ext uri="{FF2B5EF4-FFF2-40B4-BE49-F238E27FC236}">
                <a16:creationId xmlns:a16="http://schemas.microsoft.com/office/drawing/2014/main" id="{3BC7896B-235F-4153-A578-975A1C7B4AFD}"/>
              </a:ext>
            </a:extLst>
          </p:cNvPr>
          <p:cNvSpPr/>
          <p:nvPr/>
        </p:nvSpPr>
        <p:spPr>
          <a:xfrm flipV="1">
            <a:off x="0" y="0"/>
            <a:ext cx="12192000" cy="6857999"/>
          </a:xfrm>
          <a:prstGeom prst="rtTriangle">
            <a:avLst/>
          </a:prstGeom>
          <a:solidFill>
            <a:srgbClr val="D5D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dirty="0"/>
          </a:p>
        </p:txBody>
      </p:sp>
      <p:pic>
        <p:nvPicPr>
          <p:cNvPr id="5" name="Picture 4">
            <a:extLst>
              <a:ext uri="{FF2B5EF4-FFF2-40B4-BE49-F238E27FC236}">
                <a16:creationId xmlns:a16="http://schemas.microsoft.com/office/drawing/2014/main" id="{1238CE5E-60E7-4009-848C-D76ADC7C7D8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683151" y="5621749"/>
            <a:ext cx="2388499" cy="916247"/>
          </a:xfrm>
          <a:prstGeom prst="rect">
            <a:avLst/>
          </a:prstGeom>
          <a:noFill/>
        </p:spPr>
      </p:pic>
      <p:pic>
        <p:nvPicPr>
          <p:cNvPr id="7" name="Picture 6">
            <a:extLst>
              <a:ext uri="{FF2B5EF4-FFF2-40B4-BE49-F238E27FC236}">
                <a16:creationId xmlns:a16="http://schemas.microsoft.com/office/drawing/2014/main" id="{61248894-9C51-470D-A963-8BE5CB89642B}"/>
              </a:ext>
            </a:extLst>
          </p:cNvPr>
          <p:cNvPicPr>
            <a:picLocks noChangeAspect="1"/>
          </p:cNvPicPr>
          <p:nvPr/>
        </p:nvPicPr>
        <p:blipFill>
          <a:blip r:embed="rId4"/>
          <a:stretch>
            <a:fillRect/>
          </a:stretch>
        </p:blipFill>
        <p:spPr>
          <a:xfrm>
            <a:off x="10307109" y="0"/>
            <a:ext cx="1884891" cy="1840599"/>
          </a:xfrm>
          <a:prstGeom prst="rect">
            <a:avLst/>
          </a:prstGeom>
        </p:spPr>
      </p:pic>
      <p:pic>
        <p:nvPicPr>
          <p:cNvPr id="9" name="Picture 8">
            <a:extLst>
              <a:ext uri="{FF2B5EF4-FFF2-40B4-BE49-F238E27FC236}">
                <a16:creationId xmlns:a16="http://schemas.microsoft.com/office/drawing/2014/main" id="{9C3DB922-F429-445E-B69D-D371D589BCE7}"/>
              </a:ext>
            </a:extLst>
          </p:cNvPr>
          <p:cNvPicPr>
            <a:picLocks noChangeAspect="1"/>
          </p:cNvPicPr>
          <p:nvPr/>
        </p:nvPicPr>
        <p:blipFill>
          <a:blip r:embed="rId5"/>
          <a:stretch>
            <a:fillRect/>
          </a:stretch>
        </p:blipFill>
        <p:spPr>
          <a:xfrm>
            <a:off x="0" y="6561214"/>
            <a:ext cx="12192000" cy="320003"/>
          </a:xfrm>
          <a:prstGeom prst="rect">
            <a:avLst/>
          </a:prstGeom>
        </p:spPr>
      </p:pic>
      <p:sp>
        <p:nvSpPr>
          <p:cNvPr id="4" name="TextBox 3">
            <a:extLst>
              <a:ext uri="{FF2B5EF4-FFF2-40B4-BE49-F238E27FC236}">
                <a16:creationId xmlns:a16="http://schemas.microsoft.com/office/drawing/2014/main" id="{987B1939-A255-494B-B4B1-8D034E0C9CE5}"/>
              </a:ext>
            </a:extLst>
          </p:cNvPr>
          <p:cNvSpPr txBox="1"/>
          <p:nvPr/>
        </p:nvSpPr>
        <p:spPr>
          <a:xfrm>
            <a:off x="445167" y="370814"/>
            <a:ext cx="11186660" cy="646331"/>
          </a:xfrm>
          <a:prstGeom prst="rect">
            <a:avLst/>
          </a:prstGeom>
          <a:noFill/>
        </p:spPr>
        <p:txBody>
          <a:bodyPr wrap="square" rtlCol="0">
            <a:spAutoFit/>
          </a:bodyPr>
          <a:lstStyle/>
          <a:p>
            <a:r>
              <a:rPr lang="en-US" sz="3600" b="1" dirty="0">
                <a:solidFill>
                  <a:srgbClr val="002C69"/>
                </a:solidFill>
                <a:latin typeface="Arial" panose="020B0604020202020204" pitchFamily="34" charset="0"/>
                <a:cs typeface="Arial" panose="020B0604020202020204" pitchFamily="34" charset="0"/>
              </a:rPr>
              <a:t>Late Arrivals</a:t>
            </a:r>
            <a:endParaRPr lang="en-GB" sz="3600" b="1" dirty="0">
              <a:solidFill>
                <a:srgbClr val="002C69"/>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46CE28AE-A0A4-431C-8BF6-2FE7CB57D961}"/>
              </a:ext>
            </a:extLst>
          </p:cNvPr>
          <p:cNvSpPr txBox="1"/>
          <p:nvPr/>
        </p:nvSpPr>
        <p:spPr>
          <a:xfrm>
            <a:off x="445167" y="1228155"/>
            <a:ext cx="11186660" cy="3046988"/>
          </a:xfrm>
          <a:prstGeom prst="rect">
            <a:avLst/>
          </a:prstGeom>
          <a:noFill/>
        </p:spPr>
        <p:txBody>
          <a:bodyPr wrap="square" rtlCol="0">
            <a:spAutoFit/>
          </a:bodyPr>
          <a:lstStyle/>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Late arrivals to the e-Assessment may still be accepted within 10 minutes of the published start time but candidates should be advised that their submission may not be accepted</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Disruption must be kept to a minimum for candidates already within the e-Assessment</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There may be circumstances that give rise to a submission for a special consideration dependent on the reason for lateness – see Reasonable Adjustment and Special Considerations policy</a:t>
            </a:r>
          </a:p>
        </p:txBody>
      </p:sp>
    </p:spTree>
    <p:extLst>
      <p:ext uri="{BB962C8B-B14F-4D97-AF65-F5344CB8AC3E}">
        <p14:creationId xmlns:p14="http://schemas.microsoft.com/office/powerpoint/2010/main" val="3421782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Triangle 1">
            <a:extLst>
              <a:ext uri="{FF2B5EF4-FFF2-40B4-BE49-F238E27FC236}">
                <a16:creationId xmlns:a16="http://schemas.microsoft.com/office/drawing/2014/main" id="{3BC7896B-235F-4153-A578-975A1C7B4AFD}"/>
              </a:ext>
            </a:extLst>
          </p:cNvPr>
          <p:cNvSpPr/>
          <p:nvPr/>
        </p:nvSpPr>
        <p:spPr>
          <a:xfrm flipV="1">
            <a:off x="0" y="0"/>
            <a:ext cx="12192000" cy="6857999"/>
          </a:xfrm>
          <a:prstGeom prst="rtTriangle">
            <a:avLst/>
          </a:prstGeom>
          <a:solidFill>
            <a:srgbClr val="D5D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dirty="0"/>
          </a:p>
        </p:txBody>
      </p:sp>
      <p:pic>
        <p:nvPicPr>
          <p:cNvPr id="5" name="Picture 4">
            <a:extLst>
              <a:ext uri="{FF2B5EF4-FFF2-40B4-BE49-F238E27FC236}">
                <a16:creationId xmlns:a16="http://schemas.microsoft.com/office/drawing/2014/main" id="{1238CE5E-60E7-4009-848C-D76ADC7C7D8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683151" y="5621749"/>
            <a:ext cx="2388499" cy="916247"/>
          </a:xfrm>
          <a:prstGeom prst="rect">
            <a:avLst/>
          </a:prstGeom>
          <a:noFill/>
        </p:spPr>
      </p:pic>
      <p:pic>
        <p:nvPicPr>
          <p:cNvPr id="7" name="Picture 6">
            <a:extLst>
              <a:ext uri="{FF2B5EF4-FFF2-40B4-BE49-F238E27FC236}">
                <a16:creationId xmlns:a16="http://schemas.microsoft.com/office/drawing/2014/main" id="{61248894-9C51-470D-A963-8BE5CB89642B}"/>
              </a:ext>
            </a:extLst>
          </p:cNvPr>
          <p:cNvPicPr>
            <a:picLocks noChangeAspect="1"/>
          </p:cNvPicPr>
          <p:nvPr/>
        </p:nvPicPr>
        <p:blipFill>
          <a:blip r:embed="rId4"/>
          <a:stretch>
            <a:fillRect/>
          </a:stretch>
        </p:blipFill>
        <p:spPr>
          <a:xfrm>
            <a:off x="10307109" y="0"/>
            <a:ext cx="1884891" cy="1840599"/>
          </a:xfrm>
          <a:prstGeom prst="rect">
            <a:avLst/>
          </a:prstGeom>
        </p:spPr>
      </p:pic>
      <p:pic>
        <p:nvPicPr>
          <p:cNvPr id="9" name="Picture 8">
            <a:extLst>
              <a:ext uri="{FF2B5EF4-FFF2-40B4-BE49-F238E27FC236}">
                <a16:creationId xmlns:a16="http://schemas.microsoft.com/office/drawing/2014/main" id="{9C3DB922-F429-445E-B69D-D371D589BCE7}"/>
              </a:ext>
            </a:extLst>
          </p:cNvPr>
          <p:cNvPicPr>
            <a:picLocks noChangeAspect="1"/>
          </p:cNvPicPr>
          <p:nvPr/>
        </p:nvPicPr>
        <p:blipFill>
          <a:blip r:embed="rId5"/>
          <a:stretch>
            <a:fillRect/>
          </a:stretch>
        </p:blipFill>
        <p:spPr>
          <a:xfrm>
            <a:off x="0" y="6561214"/>
            <a:ext cx="12192000" cy="320003"/>
          </a:xfrm>
          <a:prstGeom prst="rect">
            <a:avLst/>
          </a:prstGeom>
        </p:spPr>
      </p:pic>
      <p:sp>
        <p:nvSpPr>
          <p:cNvPr id="4" name="TextBox 3">
            <a:extLst>
              <a:ext uri="{FF2B5EF4-FFF2-40B4-BE49-F238E27FC236}">
                <a16:creationId xmlns:a16="http://schemas.microsoft.com/office/drawing/2014/main" id="{987B1939-A255-494B-B4B1-8D034E0C9CE5}"/>
              </a:ext>
            </a:extLst>
          </p:cNvPr>
          <p:cNvSpPr txBox="1"/>
          <p:nvPr/>
        </p:nvSpPr>
        <p:spPr>
          <a:xfrm>
            <a:off x="445167" y="370814"/>
            <a:ext cx="11186660" cy="646331"/>
          </a:xfrm>
          <a:prstGeom prst="rect">
            <a:avLst/>
          </a:prstGeom>
          <a:noFill/>
        </p:spPr>
        <p:txBody>
          <a:bodyPr wrap="square" rtlCol="0">
            <a:spAutoFit/>
          </a:bodyPr>
          <a:lstStyle/>
          <a:p>
            <a:r>
              <a:rPr lang="en-US" sz="3600" b="1" dirty="0">
                <a:solidFill>
                  <a:srgbClr val="002C69"/>
                </a:solidFill>
                <a:latin typeface="Arial" panose="020B0604020202020204" pitchFamily="34" charset="0"/>
                <a:cs typeface="Arial" panose="020B0604020202020204" pitchFamily="34" charset="0"/>
              </a:rPr>
              <a:t>Behaviour Management</a:t>
            </a:r>
            <a:endParaRPr lang="en-GB" sz="3600" b="1" dirty="0">
              <a:solidFill>
                <a:srgbClr val="002C69"/>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46CE28AE-A0A4-431C-8BF6-2FE7CB57D961}"/>
              </a:ext>
            </a:extLst>
          </p:cNvPr>
          <p:cNvSpPr txBox="1"/>
          <p:nvPr/>
        </p:nvSpPr>
        <p:spPr>
          <a:xfrm>
            <a:off x="445167" y="1228155"/>
            <a:ext cx="11186660" cy="3785652"/>
          </a:xfrm>
          <a:prstGeom prst="rect">
            <a:avLst/>
          </a:prstGeom>
          <a:noFill/>
        </p:spPr>
        <p:txBody>
          <a:bodyPr wrap="square" rtlCol="0">
            <a:spAutoFit/>
          </a:bodyPr>
          <a:lstStyle/>
          <a:p>
            <a:r>
              <a:rPr lang="en-GB" sz="2400" dirty="0">
                <a:solidFill>
                  <a:srgbClr val="002C69"/>
                </a:solidFill>
                <a:latin typeface="Arial" panose="020B0604020202020204" pitchFamily="34" charset="0"/>
                <a:cs typeface="Arial" panose="020B0604020202020204" pitchFamily="34" charset="0"/>
              </a:rPr>
              <a:t>The invigilator should ensure appropriate behaviours are maintained throughout the e-Assessment. They should:</a:t>
            </a:r>
          </a:p>
          <a:p>
            <a:endParaRPr lang="en-GB" sz="2400" dirty="0">
              <a:solidFill>
                <a:srgbClr val="002C69"/>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Be vigilant and remain aware of emerging situations</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Explain why the situation needs to be addressed</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Remain calm and professional at all times and do not raise their voice</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Sympathise as appropriate, but be firm to avoid further disruption of other candidates</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Reinforce the rules of the e-Assessment environment</a:t>
            </a:r>
          </a:p>
          <a:p>
            <a:pPr marL="342900" indent="-342900">
              <a:buFont typeface="Arial" panose="020B0604020202020204" pitchFamily="34" charset="0"/>
              <a:buChar char="•"/>
            </a:pPr>
            <a:r>
              <a:rPr lang="en-GB" sz="2400" dirty="0">
                <a:solidFill>
                  <a:srgbClr val="002C69"/>
                </a:solidFill>
                <a:latin typeface="Arial" panose="020B0604020202020204" pitchFamily="34" charset="0"/>
                <a:cs typeface="Arial" panose="020B0604020202020204" pitchFamily="34" charset="0"/>
              </a:rPr>
              <a:t>Request support from others if necessary</a:t>
            </a:r>
          </a:p>
        </p:txBody>
      </p:sp>
    </p:spTree>
    <p:extLst>
      <p:ext uri="{BB962C8B-B14F-4D97-AF65-F5344CB8AC3E}">
        <p14:creationId xmlns:p14="http://schemas.microsoft.com/office/powerpoint/2010/main" val="31726618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CA6D1816D31A24396722782B908FD21" ma:contentTypeVersion="12" ma:contentTypeDescription="Create a new document." ma:contentTypeScope="" ma:versionID="47e81163d094ff4e329b997c31eebfa1">
  <xsd:schema xmlns:xsd="http://www.w3.org/2001/XMLSchema" xmlns:xs="http://www.w3.org/2001/XMLSchema" xmlns:p="http://schemas.microsoft.com/office/2006/metadata/properties" xmlns:ns2="c1eb2ced-6ec6-45bf-9d8c-4e250a9319e4" xmlns:ns3="c3e0f95d-8342-4c45-bdfd-c8135e9fb364" targetNamespace="http://schemas.microsoft.com/office/2006/metadata/properties" ma:root="true" ma:fieldsID="acd7f747c4b66d31750f249cc7f35424" ns2:_="" ns3:_="">
    <xsd:import namespace="c1eb2ced-6ec6-45bf-9d8c-4e250a9319e4"/>
    <xsd:import namespace="c3e0f95d-8342-4c45-bdfd-c8135e9fb36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1eb2ced-6ec6-45bf-9d8c-4e250a9319e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3e0f95d-8342-4c45-bdfd-c8135e9fb364"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8C9F439-1942-4E2B-AD5D-5FF8120D56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1eb2ced-6ec6-45bf-9d8c-4e250a9319e4"/>
    <ds:schemaRef ds:uri="c3e0f95d-8342-4c45-bdfd-c8135e9fb3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443773B-70F0-4B6D-A888-56448E57148A}">
  <ds:schemaRefs>
    <ds:schemaRef ds:uri="http://purl.org/dc/elements/1.1/"/>
    <ds:schemaRef ds:uri="http://purl.org/dc/dcmitype/"/>
    <ds:schemaRef ds:uri="http://schemas.microsoft.com/office/2006/metadata/properties"/>
    <ds:schemaRef ds:uri="http://schemas.microsoft.com/office/2006/documentManagement/types"/>
    <ds:schemaRef ds:uri="http://purl.org/dc/terms/"/>
    <ds:schemaRef ds:uri="http://www.w3.org/XML/1998/namespace"/>
    <ds:schemaRef ds:uri="c3e0f95d-8342-4c45-bdfd-c8135e9fb364"/>
    <ds:schemaRef ds:uri="http://schemas.microsoft.com/office/infopath/2007/PartnerControls"/>
    <ds:schemaRef ds:uri="http://schemas.openxmlformats.org/package/2006/metadata/core-properties"/>
    <ds:schemaRef ds:uri="c1eb2ced-6ec6-45bf-9d8c-4e250a9319e4"/>
  </ds:schemaRefs>
</ds:datastoreItem>
</file>

<file path=customXml/itemProps3.xml><?xml version="1.0" encoding="utf-8"?>
<ds:datastoreItem xmlns:ds="http://schemas.openxmlformats.org/officeDocument/2006/customXml" ds:itemID="{1C565528-67C1-4538-9D4F-CCC344DBDCE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5803</TotalTime>
  <Words>2742</Words>
  <Application>Microsoft Office PowerPoint</Application>
  <PresentationFormat>Widescreen</PresentationFormat>
  <Paragraphs>237</Paragraphs>
  <Slides>24</Slides>
  <Notes>24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Pauline Traetto</dc:creator>
  <cp:lastModifiedBy>Nic Preston</cp:lastModifiedBy>
  <cp:revision>7</cp:revision>
  <dcterms:created xsi:type="dcterms:W3CDTF">2020-09-17T10:53:59Z</dcterms:created>
  <dcterms:modified xsi:type="dcterms:W3CDTF">2021-02-04T09:57:09Z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0x010100ECA6D1816D31A24396722782B908FD21</vt:lpwstr>
  </property>
</Properties>
</file>